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90" r:id="rId19"/>
    <p:sldId id="291" r:id="rId20"/>
    <p:sldId id="292" r:id="rId21"/>
    <p:sldId id="289"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332" r:id="rId62"/>
    <p:sldId id="333" r:id="rId63"/>
    <p:sldId id="334" r:id="rId64"/>
    <p:sldId id="33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80" d="100"/>
          <a:sy n="80" d="100"/>
        </p:scale>
        <p:origin x="5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B4043ED-EBA4-4E23-BC2E-568203F336B0}" type="datetimeFigureOut">
              <a:rPr lang="en-US" smtClean="0"/>
              <a:t>9/28/2015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217638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4043ED-EBA4-4E23-BC2E-568203F336B0}" type="datetimeFigureOut">
              <a:rPr lang="en-US" smtClean="0"/>
              <a:t>9/28/2015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2682176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4043ED-EBA4-4E23-BC2E-568203F336B0}" type="datetimeFigureOut">
              <a:rPr lang="en-US" smtClean="0"/>
              <a:t>9/28/2015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4151595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4043ED-EBA4-4E23-BC2E-568203F336B0}" type="datetimeFigureOut">
              <a:rPr lang="en-US" smtClean="0"/>
              <a:t>9/28/2015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859378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4043ED-EBA4-4E23-BC2E-568203F336B0}" type="datetimeFigureOut">
              <a:rPr lang="en-US" smtClean="0"/>
              <a:t>9/28/2015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2758410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4043ED-EBA4-4E23-BC2E-568203F336B0}" type="datetimeFigureOut">
              <a:rPr lang="en-US" smtClean="0"/>
              <a:t>9/28/2015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1538976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B4043ED-EBA4-4E23-BC2E-568203F336B0}" type="datetimeFigureOut">
              <a:rPr lang="en-US" smtClean="0"/>
              <a:t>9/28/2015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383779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B4043ED-EBA4-4E23-BC2E-568203F336B0}" type="datetimeFigureOut">
              <a:rPr lang="en-US" smtClean="0"/>
              <a:t>9/28/2015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2563890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043ED-EBA4-4E23-BC2E-568203F336B0}" type="datetimeFigureOut">
              <a:rPr lang="en-US" smtClean="0"/>
              <a:t>9/28/2015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490846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4043ED-EBA4-4E23-BC2E-568203F336B0}" type="datetimeFigureOut">
              <a:rPr lang="en-US" smtClean="0"/>
              <a:t>9/28/2015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115541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4043ED-EBA4-4E23-BC2E-568203F336B0}" type="datetimeFigureOut">
              <a:rPr lang="en-US" smtClean="0"/>
              <a:t>9/28/2015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DD500-2288-4F9C-A390-D76F6F43BB3B}" type="slidenum">
              <a:rPr lang="en-US" smtClean="0"/>
              <a:t>‹#›</a:t>
            </a:fld>
            <a:endParaRPr lang="en-US"/>
          </a:p>
        </p:txBody>
      </p:sp>
    </p:spTree>
    <p:extLst>
      <p:ext uri="{BB962C8B-B14F-4D97-AF65-F5344CB8AC3E}">
        <p14:creationId xmlns:p14="http://schemas.microsoft.com/office/powerpoint/2010/main" val="2038150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4043ED-EBA4-4E23-BC2E-568203F336B0}" type="datetimeFigureOut">
              <a:rPr lang="en-US" smtClean="0"/>
              <a:t>9/28/2015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DD500-2288-4F9C-A390-D76F6F43BB3B}" type="slidenum">
              <a:rPr lang="en-US" smtClean="0"/>
              <a:t>‹#›</a:t>
            </a:fld>
            <a:endParaRPr lang="en-US"/>
          </a:p>
        </p:txBody>
      </p:sp>
    </p:spTree>
    <p:extLst>
      <p:ext uri="{BB962C8B-B14F-4D97-AF65-F5344CB8AC3E}">
        <p14:creationId xmlns:p14="http://schemas.microsoft.com/office/powerpoint/2010/main" val="1751663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3887787"/>
          </a:xfrm>
        </p:spPr>
        <p:txBody>
          <a:bodyPr>
            <a:normAutofit/>
          </a:bodyPr>
          <a:lstStyle/>
          <a:p>
            <a:r>
              <a:rPr lang="en-US" sz="4000" b="1" dirty="0" smtClean="0"/>
              <a:t>Creating a Cube from the Maximum Miniatures Manufacturing Data Mart</a:t>
            </a:r>
            <a:r>
              <a:rPr lang="en-US" sz="4000" dirty="0"/>
              <a:t/>
            </a:r>
            <a:br>
              <a:rPr lang="en-US" sz="4000" dirty="0"/>
            </a:br>
            <a:r>
              <a:rPr lang="en-US" sz="4000" dirty="0" smtClean="0"/>
              <a:t/>
            </a:r>
            <a:br>
              <a:rPr lang="en-US" sz="4000" dirty="0" smtClean="0"/>
            </a:br>
            <a:r>
              <a:rPr lang="en-US" sz="2000" dirty="0" smtClean="0"/>
              <a:t>This Tutorial is based on the Learn By Doing Exercises in Chapter 9 of Brian Larson’s Book: Delivering Business Intelligence with Microsoft SQL Server 2012, 3</a:t>
            </a:r>
            <a:r>
              <a:rPr lang="en-US" sz="2000" baseline="30000" dirty="0" smtClean="0"/>
              <a:t>rd</a:t>
            </a:r>
            <a:r>
              <a:rPr lang="en-US" sz="2000" dirty="0" smtClean="0"/>
              <a:t> edition.</a:t>
            </a:r>
            <a:endParaRPr lang="en-US" dirty="0"/>
          </a:p>
        </p:txBody>
      </p:sp>
    </p:spTree>
    <p:extLst>
      <p:ext uri="{BB962C8B-B14F-4D97-AF65-F5344CB8AC3E}">
        <p14:creationId xmlns:p14="http://schemas.microsoft.com/office/powerpoint/2010/main" val="9880552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776" y="1110457"/>
            <a:ext cx="4939748" cy="4351338"/>
          </a:xfrm>
        </p:spPr>
      </p:pic>
      <p:sp>
        <p:nvSpPr>
          <p:cNvPr id="4" name="Title 1"/>
          <p:cNvSpPr>
            <a:spLocks noGrp="1"/>
          </p:cNvSpPr>
          <p:nvPr>
            <p:ph type="title"/>
          </p:nvPr>
        </p:nvSpPr>
        <p:spPr>
          <a:xfrm>
            <a:off x="704850" y="144463"/>
            <a:ext cx="10515600" cy="749300"/>
          </a:xfrm>
        </p:spPr>
        <p:txBody>
          <a:bodyPr/>
          <a:lstStyle/>
          <a:p>
            <a:r>
              <a:rPr lang="en-US" sz="3200" dirty="0" smtClean="0"/>
              <a:t>Create a New Data Source (continued)</a:t>
            </a:r>
            <a:endParaRPr lang="en-US" dirty="0"/>
          </a:p>
        </p:txBody>
      </p:sp>
      <p:sp>
        <p:nvSpPr>
          <p:cNvPr id="6" name="Rounded Rectangular Callout 5"/>
          <p:cNvSpPr/>
          <p:nvPr/>
        </p:nvSpPr>
        <p:spPr>
          <a:xfrm>
            <a:off x="1211125" y="3164288"/>
            <a:ext cx="4457700" cy="711198"/>
          </a:xfrm>
          <a:prstGeom prst="wedgeRoundRectCallout">
            <a:avLst>
              <a:gd name="adj1" fmla="val -24161"/>
              <a:gd name="adj2" fmla="val -962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Enter your Windows system credentials: username and password.</a:t>
            </a:r>
            <a:endParaRPr lang="en-US" dirty="0"/>
          </a:p>
        </p:txBody>
      </p:sp>
      <p:sp>
        <p:nvSpPr>
          <p:cNvPr id="7" name="Rounded Rectangular Callout 6"/>
          <p:cNvSpPr/>
          <p:nvPr/>
        </p:nvSpPr>
        <p:spPr>
          <a:xfrm>
            <a:off x="1211125" y="4092180"/>
            <a:ext cx="2695575" cy="461961"/>
          </a:xfrm>
          <a:prstGeom prst="wedgeRoundRectCallout">
            <a:avLst>
              <a:gd name="adj1" fmla="val 33251"/>
              <a:gd name="adj2" fmla="val 1268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Next button.</a:t>
            </a:r>
            <a:endParaRPr lang="en-US" dirty="0"/>
          </a:p>
        </p:txBody>
      </p:sp>
      <p:pic>
        <p:nvPicPr>
          <p:cNvPr id="8"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174" y="1110457"/>
            <a:ext cx="4939748" cy="4351338"/>
          </a:xfrm>
          <a:prstGeom prst="rect">
            <a:avLst/>
          </a:prstGeom>
        </p:spPr>
      </p:pic>
      <p:sp>
        <p:nvSpPr>
          <p:cNvPr id="9" name="Rounded Rectangular Callout 8"/>
          <p:cNvSpPr/>
          <p:nvPr/>
        </p:nvSpPr>
        <p:spPr>
          <a:xfrm>
            <a:off x="6150873" y="2930527"/>
            <a:ext cx="4457700" cy="711198"/>
          </a:xfrm>
          <a:prstGeom prst="wedgeRoundRectCallout">
            <a:avLst>
              <a:gd name="adj1" fmla="val -24161"/>
              <a:gd name="adj2" fmla="val -962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Use this name. Note: you may keep the spaces in the Data Source name.</a:t>
            </a:r>
            <a:endParaRPr lang="en-US" dirty="0"/>
          </a:p>
        </p:txBody>
      </p:sp>
      <p:sp>
        <p:nvSpPr>
          <p:cNvPr id="10" name="Rounded Rectangular Callout 9"/>
          <p:cNvSpPr/>
          <p:nvPr/>
        </p:nvSpPr>
        <p:spPr>
          <a:xfrm>
            <a:off x="7176260" y="4089798"/>
            <a:ext cx="2695575" cy="461961"/>
          </a:xfrm>
          <a:prstGeom prst="wedgeRoundRectCallout">
            <a:avLst>
              <a:gd name="adj1" fmla="val 33251"/>
              <a:gd name="adj2" fmla="val 1268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Finish button.</a:t>
            </a:r>
            <a:endParaRPr lang="en-US" dirty="0"/>
          </a:p>
        </p:txBody>
      </p:sp>
    </p:spTree>
    <p:extLst>
      <p:ext uri="{BB962C8B-B14F-4D97-AF65-F5344CB8AC3E}">
        <p14:creationId xmlns:p14="http://schemas.microsoft.com/office/powerpoint/2010/main" val="3461305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04850" y="144463"/>
            <a:ext cx="10515600" cy="749300"/>
          </a:xfrm>
        </p:spPr>
        <p:txBody>
          <a:bodyPr/>
          <a:lstStyle/>
          <a:p>
            <a:r>
              <a:rPr lang="en-US" sz="3200" dirty="0" smtClean="0"/>
              <a:t>Create a New Data Source View</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6306" y="1048341"/>
            <a:ext cx="9982410" cy="5615106"/>
          </a:xfrm>
        </p:spPr>
      </p:pic>
      <p:sp>
        <p:nvSpPr>
          <p:cNvPr id="8" name="Rounded Rectangular Callout 7"/>
          <p:cNvSpPr/>
          <p:nvPr/>
        </p:nvSpPr>
        <p:spPr>
          <a:xfrm>
            <a:off x="7133367" y="3500295"/>
            <a:ext cx="4457700" cy="711198"/>
          </a:xfrm>
          <a:prstGeom prst="wedgeRoundRectCallout">
            <a:avLst>
              <a:gd name="adj1" fmla="val -15214"/>
              <a:gd name="adj2" fmla="val -1126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the Data Source Views folder and then select New Data Source View…</a:t>
            </a:r>
            <a:endParaRPr lang="en-US" dirty="0"/>
          </a:p>
        </p:txBody>
      </p:sp>
      <p:sp>
        <p:nvSpPr>
          <p:cNvPr id="9" name="Rounded Rectangular Callout 8"/>
          <p:cNvSpPr/>
          <p:nvPr/>
        </p:nvSpPr>
        <p:spPr>
          <a:xfrm>
            <a:off x="1303506" y="2523645"/>
            <a:ext cx="3266755" cy="433564"/>
          </a:xfrm>
          <a:prstGeom prst="wedgeRoundRectCallout">
            <a:avLst>
              <a:gd name="adj1" fmla="val 65113"/>
              <a:gd name="adj2" fmla="val -14013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The Wizard window appears.</a:t>
            </a:r>
            <a:endParaRPr lang="en-US" dirty="0"/>
          </a:p>
        </p:txBody>
      </p:sp>
      <p:sp>
        <p:nvSpPr>
          <p:cNvPr id="10" name="Rounded Rectangular Callout 9"/>
          <p:cNvSpPr/>
          <p:nvPr/>
        </p:nvSpPr>
        <p:spPr>
          <a:xfrm>
            <a:off x="2224391" y="4215731"/>
            <a:ext cx="3266755" cy="433564"/>
          </a:xfrm>
          <a:prstGeom prst="wedgeRoundRectCallout">
            <a:avLst>
              <a:gd name="adj1" fmla="val 56775"/>
              <a:gd name="adj2" fmla="val 16051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Next button.</a:t>
            </a:r>
            <a:endParaRPr lang="en-US" dirty="0"/>
          </a:p>
        </p:txBody>
      </p:sp>
    </p:spTree>
    <p:extLst>
      <p:ext uri="{BB962C8B-B14F-4D97-AF65-F5344CB8AC3E}">
        <p14:creationId xmlns:p14="http://schemas.microsoft.com/office/powerpoint/2010/main" val="231536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909" y="967208"/>
            <a:ext cx="5308715" cy="4676355"/>
          </a:xfrm>
        </p:spPr>
      </p:pic>
      <p:sp>
        <p:nvSpPr>
          <p:cNvPr id="4" name="Title 1"/>
          <p:cNvSpPr>
            <a:spLocks noGrp="1"/>
          </p:cNvSpPr>
          <p:nvPr>
            <p:ph type="title"/>
          </p:nvPr>
        </p:nvSpPr>
        <p:spPr>
          <a:xfrm>
            <a:off x="704850" y="144463"/>
            <a:ext cx="10515600" cy="749300"/>
          </a:xfrm>
        </p:spPr>
        <p:txBody>
          <a:bodyPr/>
          <a:lstStyle/>
          <a:p>
            <a:r>
              <a:rPr lang="en-US" sz="3200" dirty="0" smtClean="0"/>
              <a:t>Create a New Data Source View (continued)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650" y="967208"/>
            <a:ext cx="5308717" cy="4676355"/>
          </a:xfrm>
          <a:prstGeom prst="rect">
            <a:avLst/>
          </a:prstGeom>
        </p:spPr>
      </p:pic>
      <p:sp>
        <p:nvSpPr>
          <p:cNvPr id="7" name="Rounded Rectangular Callout 6"/>
          <p:cNvSpPr/>
          <p:nvPr/>
        </p:nvSpPr>
        <p:spPr>
          <a:xfrm>
            <a:off x="842156" y="2930527"/>
            <a:ext cx="4457700" cy="711198"/>
          </a:xfrm>
          <a:prstGeom prst="wedgeRoundRectCallout">
            <a:avLst>
              <a:gd name="adj1" fmla="val -24161"/>
              <a:gd name="adj2" fmla="val -962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the Max Min Manufacturing DM data source that you defined earlier.</a:t>
            </a:r>
            <a:endParaRPr lang="en-US" dirty="0"/>
          </a:p>
        </p:txBody>
      </p:sp>
      <p:sp>
        <p:nvSpPr>
          <p:cNvPr id="8" name="Rounded Rectangular Callout 7"/>
          <p:cNvSpPr/>
          <p:nvPr/>
        </p:nvSpPr>
        <p:spPr>
          <a:xfrm>
            <a:off x="1134925" y="4320778"/>
            <a:ext cx="2695575" cy="461961"/>
          </a:xfrm>
          <a:prstGeom prst="wedgeRoundRectCallout">
            <a:avLst>
              <a:gd name="adj1" fmla="val 33251"/>
              <a:gd name="adj2" fmla="val 1268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Next button.</a:t>
            </a:r>
            <a:endParaRPr lang="en-US" dirty="0"/>
          </a:p>
        </p:txBody>
      </p:sp>
      <p:sp>
        <p:nvSpPr>
          <p:cNvPr id="9" name="Rounded Rectangular Callout 8"/>
          <p:cNvSpPr/>
          <p:nvPr/>
        </p:nvSpPr>
        <p:spPr>
          <a:xfrm>
            <a:off x="8408298" y="2378077"/>
            <a:ext cx="2193027" cy="711198"/>
          </a:xfrm>
          <a:prstGeom prst="wedgeRoundRectCallout">
            <a:avLst>
              <a:gd name="adj1" fmla="val -77369"/>
              <a:gd name="adj2" fmla="val -2795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Be sure to check these two options.</a:t>
            </a:r>
            <a:endParaRPr lang="en-US" dirty="0"/>
          </a:p>
        </p:txBody>
      </p:sp>
      <p:sp>
        <p:nvSpPr>
          <p:cNvPr id="10" name="Rounded Rectangular Callout 9"/>
          <p:cNvSpPr/>
          <p:nvPr/>
        </p:nvSpPr>
        <p:spPr>
          <a:xfrm>
            <a:off x="6671435" y="4269163"/>
            <a:ext cx="2695575" cy="461961"/>
          </a:xfrm>
          <a:prstGeom prst="wedgeRoundRectCallout">
            <a:avLst>
              <a:gd name="adj1" fmla="val 33251"/>
              <a:gd name="adj2" fmla="val 1268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Next button.</a:t>
            </a:r>
            <a:endParaRPr lang="en-US" dirty="0"/>
          </a:p>
        </p:txBody>
      </p:sp>
    </p:spTree>
    <p:extLst>
      <p:ext uri="{BB962C8B-B14F-4D97-AF65-F5344CB8AC3E}">
        <p14:creationId xmlns:p14="http://schemas.microsoft.com/office/powerpoint/2010/main" val="17745539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811" y="1000125"/>
            <a:ext cx="5076713" cy="4471988"/>
          </a:xfrm>
        </p:spPr>
      </p:pic>
      <p:sp>
        <p:nvSpPr>
          <p:cNvPr id="4" name="Title 1"/>
          <p:cNvSpPr>
            <a:spLocks noGrp="1"/>
          </p:cNvSpPr>
          <p:nvPr>
            <p:ph type="title"/>
          </p:nvPr>
        </p:nvSpPr>
        <p:spPr>
          <a:xfrm>
            <a:off x="704850" y="144463"/>
            <a:ext cx="10515600" cy="749300"/>
          </a:xfrm>
        </p:spPr>
        <p:txBody>
          <a:bodyPr/>
          <a:lstStyle/>
          <a:p>
            <a:r>
              <a:rPr lang="en-US" sz="3200" dirty="0" smtClean="0"/>
              <a:t>Create a New Data Source View (continued)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550" y="1000125"/>
            <a:ext cx="5076714" cy="4471988"/>
          </a:xfrm>
          <a:prstGeom prst="rect">
            <a:avLst/>
          </a:prstGeom>
        </p:spPr>
      </p:pic>
      <p:sp>
        <p:nvSpPr>
          <p:cNvPr id="7" name="Rounded Rectangular Callout 6"/>
          <p:cNvSpPr/>
          <p:nvPr/>
        </p:nvSpPr>
        <p:spPr>
          <a:xfrm>
            <a:off x="3216780" y="2310213"/>
            <a:ext cx="2155320" cy="471087"/>
          </a:xfrm>
          <a:prstGeom prst="wedgeRoundRectCallout">
            <a:avLst>
              <a:gd name="adj1" fmla="val -69380"/>
              <a:gd name="adj2" fmla="val 3694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all objects</a:t>
            </a:r>
            <a:endParaRPr lang="en-US" dirty="0"/>
          </a:p>
        </p:txBody>
      </p:sp>
      <p:sp>
        <p:nvSpPr>
          <p:cNvPr id="8" name="Rounded Rectangular Callout 7"/>
          <p:cNvSpPr/>
          <p:nvPr/>
        </p:nvSpPr>
        <p:spPr>
          <a:xfrm>
            <a:off x="3683669" y="3089275"/>
            <a:ext cx="2081855" cy="461961"/>
          </a:xfrm>
          <a:prstGeom prst="wedgeRoundRectCallout">
            <a:avLst>
              <a:gd name="adj1" fmla="val -64202"/>
              <a:gd name="adj2" fmla="val 7943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this button.</a:t>
            </a:r>
            <a:endParaRPr lang="en-US" dirty="0"/>
          </a:p>
        </p:txBody>
      </p:sp>
      <p:sp>
        <p:nvSpPr>
          <p:cNvPr id="9" name="Rounded Rectangular Callout 8"/>
          <p:cNvSpPr/>
          <p:nvPr/>
        </p:nvSpPr>
        <p:spPr>
          <a:xfrm>
            <a:off x="6333865" y="1954614"/>
            <a:ext cx="2193027" cy="711198"/>
          </a:xfrm>
          <a:prstGeom prst="wedgeRoundRectCallout">
            <a:avLst>
              <a:gd name="adj1" fmla="val 64223"/>
              <a:gd name="adj2" fmla="val 8320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All objects should be moved here.</a:t>
            </a:r>
            <a:endParaRPr lang="en-US" dirty="0"/>
          </a:p>
        </p:txBody>
      </p:sp>
      <p:sp>
        <p:nvSpPr>
          <p:cNvPr id="10" name="Rounded Rectangular Callout 9"/>
          <p:cNvSpPr/>
          <p:nvPr/>
        </p:nvSpPr>
        <p:spPr>
          <a:xfrm>
            <a:off x="6671436" y="4164388"/>
            <a:ext cx="2501140" cy="461961"/>
          </a:xfrm>
          <a:prstGeom prst="wedgeRoundRectCallout">
            <a:avLst>
              <a:gd name="adj1" fmla="val 33251"/>
              <a:gd name="adj2" fmla="val 1268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Next button.</a:t>
            </a:r>
            <a:endParaRPr lang="en-US" dirty="0"/>
          </a:p>
        </p:txBody>
      </p:sp>
    </p:spTree>
    <p:extLst>
      <p:ext uri="{BB962C8B-B14F-4D97-AF65-F5344CB8AC3E}">
        <p14:creationId xmlns:p14="http://schemas.microsoft.com/office/powerpoint/2010/main" val="42778196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9175" y="1036638"/>
            <a:ext cx="5632174" cy="4961284"/>
          </a:xfrm>
        </p:spPr>
      </p:pic>
      <p:sp>
        <p:nvSpPr>
          <p:cNvPr id="4" name="Title 1"/>
          <p:cNvSpPr>
            <a:spLocks noGrp="1"/>
          </p:cNvSpPr>
          <p:nvPr>
            <p:ph type="title"/>
          </p:nvPr>
        </p:nvSpPr>
        <p:spPr>
          <a:xfrm>
            <a:off x="704850" y="144463"/>
            <a:ext cx="10515600" cy="749300"/>
          </a:xfrm>
        </p:spPr>
        <p:txBody>
          <a:bodyPr/>
          <a:lstStyle/>
          <a:p>
            <a:r>
              <a:rPr lang="en-US" sz="3200" dirty="0" smtClean="0"/>
              <a:t>Create a New Data Source View (continued)</a:t>
            </a:r>
            <a:endParaRPr lang="en-US" dirty="0"/>
          </a:p>
        </p:txBody>
      </p:sp>
      <p:sp>
        <p:nvSpPr>
          <p:cNvPr id="6" name="Rounded Rectangular Callout 5"/>
          <p:cNvSpPr/>
          <p:nvPr/>
        </p:nvSpPr>
        <p:spPr>
          <a:xfrm>
            <a:off x="3330437" y="4259638"/>
            <a:ext cx="2632213" cy="461961"/>
          </a:xfrm>
          <a:prstGeom prst="wedgeRoundRectCallout">
            <a:avLst>
              <a:gd name="adj1" fmla="val 14072"/>
              <a:gd name="adj2" fmla="val 1701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Finish button.</a:t>
            </a:r>
            <a:endParaRPr lang="en-US" dirty="0"/>
          </a:p>
        </p:txBody>
      </p:sp>
      <p:sp>
        <p:nvSpPr>
          <p:cNvPr id="7" name="Rounded Rectangular Callout 6"/>
          <p:cNvSpPr/>
          <p:nvPr/>
        </p:nvSpPr>
        <p:spPr>
          <a:xfrm>
            <a:off x="3330436" y="2983315"/>
            <a:ext cx="3527564" cy="461961"/>
          </a:xfrm>
          <a:prstGeom prst="wedgeRoundRectCallout">
            <a:avLst>
              <a:gd name="adj1" fmla="val -64453"/>
              <a:gd name="adj2" fmla="val -12262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Be sure to enter name as shown.</a:t>
            </a:r>
            <a:endParaRPr lang="en-US" dirty="0"/>
          </a:p>
        </p:txBody>
      </p:sp>
    </p:spTree>
    <p:extLst>
      <p:ext uri="{BB962C8B-B14F-4D97-AF65-F5344CB8AC3E}">
        <p14:creationId xmlns:p14="http://schemas.microsoft.com/office/powerpoint/2010/main" val="21683632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04850" y="144463"/>
            <a:ext cx="10515600" cy="749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Add 3 New Named Calculations in the </a:t>
            </a:r>
            <a:r>
              <a:rPr lang="en-US" sz="3200" dirty="0" err="1" smtClean="0"/>
              <a:t>ManufacturingFact</a:t>
            </a:r>
            <a:r>
              <a:rPr lang="en-US" sz="3200" dirty="0" smtClean="0"/>
              <a:t> Table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588" y="1000125"/>
            <a:ext cx="9753600" cy="5486400"/>
          </a:xfrm>
        </p:spPr>
      </p:pic>
      <p:sp>
        <p:nvSpPr>
          <p:cNvPr id="6" name="Rounded Rectangular Callout 5"/>
          <p:cNvSpPr/>
          <p:nvPr/>
        </p:nvSpPr>
        <p:spPr>
          <a:xfrm>
            <a:off x="5025888" y="1124931"/>
            <a:ext cx="2508388" cy="721937"/>
          </a:xfrm>
          <a:prstGeom prst="wedgeRoundRectCallout">
            <a:avLst>
              <a:gd name="adj1" fmla="val -66314"/>
              <a:gd name="adj2" fmla="val 2691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The Data Source View Design tab appears.</a:t>
            </a:r>
            <a:endParaRPr lang="en-US" dirty="0"/>
          </a:p>
        </p:txBody>
      </p:sp>
      <p:sp>
        <p:nvSpPr>
          <p:cNvPr id="9" name="Rounded Rectangular Callout 8"/>
          <p:cNvSpPr/>
          <p:nvPr/>
        </p:nvSpPr>
        <p:spPr>
          <a:xfrm>
            <a:off x="4006713" y="2514600"/>
            <a:ext cx="2155962" cy="1771650"/>
          </a:xfrm>
          <a:prstGeom prst="wedgeRoundRectCallout">
            <a:avLst>
              <a:gd name="adj1" fmla="val -33106"/>
              <a:gd name="adj2" fmla="val 6145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Right-click the title bar of the </a:t>
            </a:r>
            <a:r>
              <a:rPr lang="en-US" dirty="0" err="1" smtClean="0"/>
              <a:t>ManufacturingFact</a:t>
            </a:r>
            <a:r>
              <a:rPr lang="en-US" dirty="0" smtClean="0"/>
              <a:t> table and select New Named Calculation…</a:t>
            </a:r>
            <a:endParaRPr lang="en-US" dirty="0"/>
          </a:p>
        </p:txBody>
      </p:sp>
    </p:spTree>
    <p:extLst>
      <p:ext uri="{BB962C8B-B14F-4D97-AF65-F5344CB8AC3E}">
        <p14:creationId xmlns:p14="http://schemas.microsoft.com/office/powerpoint/2010/main" val="2293693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999" y="1021555"/>
            <a:ext cx="6343192" cy="5005388"/>
          </a:xfrm>
        </p:spPr>
      </p:pic>
      <p:sp>
        <p:nvSpPr>
          <p:cNvPr id="6" name="Rounded Rectangular Callout 5"/>
          <p:cNvSpPr/>
          <p:nvPr/>
        </p:nvSpPr>
        <p:spPr>
          <a:xfrm>
            <a:off x="6171020" y="1540079"/>
            <a:ext cx="1963330" cy="679246"/>
          </a:xfrm>
          <a:prstGeom prst="wedgeRoundRectCallout">
            <a:avLst>
              <a:gd name="adj1" fmla="val -80203"/>
              <a:gd name="adj2" fmla="val 781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Type a column name as shown.</a:t>
            </a:r>
            <a:endParaRPr lang="en-US" dirty="0"/>
          </a:p>
        </p:txBody>
      </p:sp>
      <p:sp>
        <p:nvSpPr>
          <p:cNvPr id="7" name="Rounded Rectangular Callout 6"/>
          <p:cNvSpPr/>
          <p:nvPr/>
        </p:nvSpPr>
        <p:spPr>
          <a:xfrm>
            <a:off x="4345367" y="2948788"/>
            <a:ext cx="3331783" cy="461961"/>
          </a:xfrm>
          <a:prstGeom prst="wedgeRoundRectCallout">
            <a:avLst>
              <a:gd name="adj1" fmla="val -46589"/>
              <a:gd name="adj2" fmla="val 9593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Enter an expression as shown.</a:t>
            </a:r>
            <a:endParaRPr lang="en-US" dirty="0"/>
          </a:p>
        </p:txBody>
      </p:sp>
      <p:sp>
        <p:nvSpPr>
          <p:cNvPr id="8" name="Rounded Rectangular Callout 7"/>
          <p:cNvSpPr/>
          <p:nvPr/>
        </p:nvSpPr>
        <p:spPr>
          <a:xfrm>
            <a:off x="1878132" y="4602564"/>
            <a:ext cx="2467235" cy="436161"/>
          </a:xfrm>
          <a:prstGeom prst="wedgeRoundRectCallout">
            <a:avLst>
              <a:gd name="adj1" fmla="val 54572"/>
              <a:gd name="adj2" fmla="val 10286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
        <p:nvSpPr>
          <p:cNvPr id="9" name="Title 1"/>
          <p:cNvSpPr txBox="1">
            <a:spLocks/>
          </p:cNvSpPr>
          <p:nvPr/>
        </p:nvSpPr>
        <p:spPr>
          <a:xfrm>
            <a:off x="704849" y="144463"/>
            <a:ext cx="10982325" cy="7493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Add 3 New Named Calculations in the </a:t>
            </a:r>
            <a:r>
              <a:rPr lang="en-US" sz="3200" dirty="0" err="1" smtClean="0"/>
              <a:t>ManufacturingFact</a:t>
            </a:r>
            <a:r>
              <a:rPr lang="en-US" sz="3200" dirty="0" smtClean="0"/>
              <a:t> Table (cont.)</a:t>
            </a:r>
            <a:endParaRPr lang="en-US" dirty="0"/>
          </a:p>
        </p:txBody>
      </p:sp>
    </p:spTree>
    <p:extLst>
      <p:ext uri="{BB962C8B-B14F-4D97-AF65-F5344CB8AC3E}">
        <p14:creationId xmlns:p14="http://schemas.microsoft.com/office/powerpoint/2010/main" val="316002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850" y="897312"/>
            <a:ext cx="5562141" cy="4389064"/>
          </a:xfrm>
        </p:spPr>
      </p:pic>
      <p:sp>
        <p:nvSpPr>
          <p:cNvPr id="5" name="Rounded Rectangular Callout 4"/>
          <p:cNvSpPr/>
          <p:nvPr/>
        </p:nvSpPr>
        <p:spPr>
          <a:xfrm>
            <a:off x="477758" y="1803001"/>
            <a:ext cx="2670312" cy="721937"/>
          </a:xfrm>
          <a:prstGeom prst="wedgeRoundRectCallout">
            <a:avLst>
              <a:gd name="adj1" fmla="val -50263"/>
              <a:gd name="adj2" fmla="val 2427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Create another named calculation (see Slide 15) </a:t>
            </a:r>
            <a:endParaRPr lang="en-US" dirty="0"/>
          </a:p>
        </p:txBody>
      </p:sp>
      <p:sp>
        <p:nvSpPr>
          <p:cNvPr id="6" name="Rounded Rectangular Callout 5"/>
          <p:cNvSpPr/>
          <p:nvPr/>
        </p:nvSpPr>
        <p:spPr>
          <a:xfrm>
            <a:off x="3999320" y="1463378"/>
            <a:ext cx="1963330" cy="679246"/>
          </a:xfrm>
          <a:prstGeom prst="wedgeRoundRectCallout">
            <a:avLst>
              <a:gd name="adj1" fmla="val -60312"/>
              <a:gd name="adj2" fmla="val -2022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Type a column name as shown.</a:t>
            </a:r>
            <a:endParaRPr lang="en-US" dirty="0"/>
          </a:p>
        </p:txBody>
      </p:sp>
      <p:sp>
        <p:nvSpPr>
          <p:cNvPr id="7" name="Rounded Rectangular Callout 6"/>
          <p:cNvSpPr/>
          <p:nvPr/>
        </p:nvSpPr>
        <p:spPr>
          <a:xfrm>
            <a:off x="3999320" y="2163969"/>
            <a:ext cx="1285874" cy="957855"/>
          </a:xfrm>
          <a:prstGeom prst="wedgeRoundRectCallout">
            <a:avLst>
              <a:gd name="adj1" fmla="val -38260"/>
              <a:gd name="adj2" fmla="val 6459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Enter an expression as shown.</a:t>
            </a:r>
            <a:endParaRPr lang="en-US" dirty="0"/>
          </a:p>
        </p:txBody>
      </p:sp>
      <p:sp>
        <p:nvSpPr>
          <p:cNvPr id="8" name="Rounded Rectangular Callout 7"/>
          <p:cNvSpPr/>
          <p:nvPr/>
        </p:nvSpPr>
        <p:spPr>
          <a:xfrm>
            <a:off x="921442" y="4460308"/>
            <a:ext cx="1782943" cy="702242"/>
          </a:xfrm>
          <a:prstGeom prst="wedgeRoundRectCallout">
            <a:avLst>
              <a:gd name="adj1" fmla="val 64578"/>
              <a:gd name="adj2" fmla="val -1191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OK button.</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554" y="981075"/>
            <a:ext cx="5299069" cy="4181475"/>
          </a:xfrm>
          <a:prstGeom prst="rect">
            <a:avLst/>
          </a:prstGeom>
        </p:spPr>
      </p:pic>
      <p:sp>
        <p:nvSpPr>
          <p:cNvPr id="11" name="Rounded Rectangular Callout 10"/>
          <p:cNvSpPr/>
          <p:nvPr/>
        </p:nvSpPr>
        <p:spPr>
          <a:xfrm>
            <a:off x="9520418" y="1320503"/>
            <a:ext cx="1963330" cy="679246"/>
          </a:xfrm>
          <a:prstGeom prst="wedgeRoundRectCallout">
            <a:avLst>
              <a:gd name="adj1" fmla="val -63708"/>
              <a:gd name="adj2" fmla="val 922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6</a:t>
            </a:r>
            <a:r>
              <a:rPr lang="en-US" dirty="0" smtClean="0"/>
              <a:t>. Type a column name as shown.</a:t>
            </a:r>
            <a:endParaRPr lang="en-US" dirty="0"/>
          </a:p>
        </p:txBody>
      </p:sp>
      <p:sp>
        <p:nvSpPr>
          <p:cNvPr id="12" name="Rounded Rectangular Callout 11"/>
          <p:cNvSpPr/>
          <p:nvPr/>
        </p:nvSpPr>
        <p:spPr>
          <a:xfrm>
            <a:off x="9859146" y="2080540"/>
            <a:ext cx="1285874" cy="957855"/>
          </a:xfrm>
          <a:prstGeom prst="wedgeRoundRectCallout">
            <a:avLst>
              <a:gd name="adj1" fmla="val -38260"/>
              <a:gd name="adj2" fmla="val 6459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7</a:t>
            </a:r>
            <a:r>
              <a:rPr lang="en-US" dirty="0" smtClean="0"/>
              <a:t>. Enter an expression as shown.</a:t>
            </a:r>
            <a:endParaRPr lang="en-US" dirty="0"/>
          </a:p>
        </p:txBody>
      </p:sp>
      <p:sp>
        <p:nvSpPr>
          <p:cNvPr id="13" name="Rounded Rectangular Callout 12"/>
          <p:cNvSpPr/>
          <p:nvPr/>
        </p:nvSpPr>
        <p:spPr>
          <a:xfrm>
            <a:off x="6442540" y="4317433"/>
            <a:ext cx="1782943" cy="702242"/>
          </a:xfrm>
          <a:prstGeom prst="wedgeRoundRectCallout">
            <a:avLst>
              <a:gd name="adj1" fmla="val 64578"/>
              <a:gd name="adj2" fmla="val -1191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8</a:t>
            </a:r>
            <a:r>
              <a:rPr lang="en-US" dirty="0" smtClean="0"/>
              <a:t>. Click the OK button.</a:t>
            </a:r>
            <a:endParaRPr lang="en-US" dirty="0"/>
          </a:p>
        </p:txBody>
      </p:sp>
      <p:sp>
        <p:nvSpPr>
          <p:cNvPr id="14" name="Rounded Rectangular Callout 13"/>
          <p:cNvSpPr/>
          <p:nvPr/>
        </p:nvSpPr>
        <p:spPr>
          <a:xfrm>
            <a:off x="6418966" y="1920959"/>
            <a:ext cx="2670312" cy="721937"/>
          </a:xfrm>
          <a:prstGeom prst="wedgeRoundRectCallout">
            <a:avLst>
              <a:gd name="adj1" fmla="val -50263"/>
              <a:gd name="adj2" fmla="val 2427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Create another named calculation (see Slide 15) </a:t>
            </a:r>
            <a:endParaRPr lang="en-US" dirty="0"/>
          </a:p>
        </p:txBody>
      </p:sp>
      <p:sp>
        <p:nvSpPr>
          <p:cNvPr id="15" name="Title 1"/>
          <p:cNvSpPr txBox="1">
            <a:spLocks/>
          </p:cNvSpPr>
          <p:nvPr/>
        </p:nvSpPr>
        <p:spPr>
          <a:xfrm>
            <a:off x="704849" y="144463"/>
            <a:ext cx="10982325" cy="7493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Add 3 New Named Calculations in the </a:t>
            </a:r>
            <a:r>
              <a:rPr lang="en-US" sz="3200" dirty="0" err="1" smtClean="0"/>
              <a:t>ManufacturingFact</a:t>
            </a:r>
            <a:r>
              <a:rPr lang="en-US" sz="3200" dirty="0" smtClean="0"/>
              <a:t> Table (cont.)</a:t>
            </a:r>
            <a:endParaRPr lang="en-US" dirty="0"/>
          </a:p>
        </p:txBody>
      </p:sp>
    </p:spTree>
    <p:extLst>
      <p:ext uri="{BB962C8B-B14F-4D97-AF65-F5344CB8AC3E}">
        <p14:creationId xmlns:p14="http://schemas.microsoft.com/office/powerpoint/2010/main" val="3287546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380" y="1200150"/>
            <a:ext cx="9887132" cy="5238750"/>
          </a:xfrm>
        </p:spPr>
      </p:pic>
      <p:sp>
        <p:nvSpPr>
          <p:cNvPr id="5" name="Title 1"/>
          <p:cNvSpPr txBox="1">
            <a:spLocks/>
          </p:cNvSpPr>
          <p:nvPr/>
        </p:nvSpPr>
        <p:spPr>
          <a:xfrm>
            <a:off x="704850" y="144463"/>
            <a:ext cx="10515600" cy="749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Add 3 New Named Calculation in the </a:t>
            </a:r>
            <a:r>
              <a:rPr lang="en-US" sz="3200" dirty="0" err="1" smtClean="0"/>
              <a:t>InventoryFact</a:t>
            </a:r>
            <a:r>
              <a:rPr lang="en-US" sz="3200" dirty="0" smtClean="0"/>
              <a:t> Table</a:t>
            </a:r>
            <a:endParaRPr lang="en-US" dirty="0"/>
          </a:p>
        </p:txBody>
      </p:sp>
      <p:sp>
        <p:nvSpPr>
          <p:cNvPr id="6" name="Rounded Rectangular Callout 5"/>
          <p:cNvSpPr/>
          <p:nvPr/>
        </p:nvSpPr>
        <p:spPr>
          <a:xfrm>
            <a:off x="7000875" y="2114738"/>
            <a:ext cx="3076576" cy="2714437"/>
          </a:xfrm>
          <a:prstGeom prst="wedgeRoundRectCallout">
            <a:avLst>
              <a:gd name="adj1" fmla="val -81668"/>
              <a:gd name="adj2" fmla="val -92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Similarly, create </a:t>
            </a:r>
            <a:r>
              <a:rPr lang="en-US" dirty="0" err="1" smtClean="0"/>
              <a:t>YearOfInventory</a:t>
            </a:r>
            <a:r>
              <a:rPr lang="en-US" dirty="0" smtClean="0"/>
              <a:t>, </a:t>
            </a:r>
            <a:r>
              <a:rPr lang="en-US" dirty="0" err="1" smtClean="0"/>
              <a:t>QuarteOfInventory</a:t>
            </a:r>
            <a:r>
              <a:rPr lang="en-US" dirty="0" smtClean="0"/>
              <a:t>, and </a:t>
            </a:r>
            <a:r>
              <a:rPr lang="en-US" dirty="0" err="1" smtClean="0"/>
              <a:t>MonthOfInventory</a:t>
            </a:r>
            <a:r>
              <a:rPr lang="en-US" dirty="0" smtClean="0"/>
              <a:t> named calculations in the </a:t>
            </a:r>
            <a:r>
              <a:rPr lang="en-US" dirty="0" err="1" smtClean="0"/>
              <a:t>InventoryFact</a:t>
            </a:r>
            <a:r>
              <a:rPr lang="en-US" dirty="0" smtClean="0"/>
              <a:t> table. Use the same expressions, replacing </a:t>
            </a:r>
            <a:r>
              <a:rPr lang="en-US" dirty="0" err="1" smtClean="0"/>
              <a:t>DateOfManufacture</a:t>
            </a:r>
            <a:r>
              <a:rPr lang="en-US" dirty="0" smtClean="0"/>
              <a:t> with </a:t>
            </a:r>
            <a:r>
              <a:rPr lang="en-US" dirty="0" err="1" smtClean="0"/>
              <a:t>DateOfInventory</a:t>
            </a:r>
            <a:r>
              <a:rPr lang="en-US" dirty="0" smtClean="0"/>
              <a:t>.</a:t>
            </a:r>
            <a:endParaRPr lang="en-US" dirty="0"/>
          </a:p>
        </p:txBody>
      </p:sp>
      <p:sp>
        <p:nvSpPr>
          <p:cNvPr id="7" name="Rounded Rectangular Callout 6"/>
          <p:cNvSpPr/>
          <p:nvPr/>
        </p:nvSpPr>
        <p:spPr>
          <a:xfrm>
            <a:off x="1314450" y="2562226"/>
            <a:ext cx="3429000" cy="1619249"/>
          </a:xfrm>
          <a:prstGeom prst="wedgeRoundRectCallout">
            <a:avLst>
              <a:gd name="adj1" fmla="val 28641"/>
              <a:gd name="adj2" fmla="val 7777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Three columns should be </a:t>
            </a:r>
            <a:r>
              <a:rPr lang="en-US" dirty="0"/>
              <a:t>added  to the </a:t>
            </a:r>
            <a:r>
              <a:rPr lang="en-US" dirty="0" err="1"/>
              <a:t>ManufacturingFact</a:t>
            </a:r>
            <a:r>
              <a:rPr lang="en-US" dirty="0"/>
              <a:t> </a:t>
            </a:r>
            <a:r>
              <a:rPr lang="en-US" dirty="0" smtClean="0"/>
              <a:t>table: </a:t>
            </a:r>
            <a:r>
              <a:rPr lang="en-US" dirty="0" err="1" smtClean="0"/>
              <a:t>YearOfManufacture</a:t>
            </a:r>
            <a:r>
              <a:rPr lang="en-US" dirty="0" smtClean="0"/>
              <a:t>, </a:t>
            </a:r>
            <a:r>
              <a:rPr lang="en-US" dirty="0" err="1" smtClean="0"/>
              <a:t>QuarterOfManufacture</a:t>
            </a:r>
            <a:r>
              <a:rPr lang="en-US" dirty="0" smtClean="0"/>
              <a:t>, and </a:t>
            </a:r>
            <a:r>
              <a:rPr lang="en-US" dirty="0" err="1" smtClean="0"/>
              <a:t>MonthOfManufacture</a:t>
            </a:r>
            <a:endParaRPr lang="en-US" dirty="0"/>
          </a:p>
        </p:txBody>
      </p:sp>
    </p:spTree>
    <p:extLst>
      <p:ext uri="{BB962C8B-B14F-4D97-AF65-F5344CB8AC3E}">
        <p14:creationId xmlns:p14="http://schemas.microsoft.com/office/powerpoint/2010/main" val="3984366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499" y="1108074"/>
            <a:ext cx="9849555" cy="5540375"/>
          </a:xfrm>
        </p:spPr>
      </p:pic>
      <p:sp>
        <p:nvSpPr>
          <p:cNvPr id="5" name="Title 1"/>
          <p:cNvSpPr txBox="1">
            <a:spLocks/>
          </p:cNvSpPr>
          <p:nvPr/>
        </p:nvSpPr>
        <p:spPr>
          <a:xfrm>
            <a:off x="838200" y="144463"/>
            <a:ext cx="10382250" cy="749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Add a New Cube</a:t>
            </a:r>
            <a:endParaRPr lang="en-US" dirty="0"/>
          </a:p>
        </p:txBody>
      </p:sp>
      <p:sp>
        <p:nvSpPr>
          <p:cNvPr id="6" name="Rounded Rectangular Callout 5"/>
          <p:cNvSpPr/>
          <p:nvPr/>
        </p:nvSpPr>
        <p:spPr>
          <a:xfrm>
            <a:off x="9324976" y="3540217"/>
            <a:ext cx="1962150" cy="984158"/>
          </a:xfrm>
          <a:prstGeom prst="wedgeRoundRectCallout">
            <a:avLst>
              <a:gd name="adj1" fmla="val -60101"/>
              <a:gd name="adj2" fmla="val -7372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Right-click the Cubes folder and select New Cube.</a:t>
            </a:r>
            <a:endParaRPr lang="en-US" dirty="0"/>
          </a:p>
        </p:txBody>
      </p:sp>
      <p:sp>
        <p:nvSpPr>
          <p:cNvPr id="7" name="Rounded Rectangular Callout 6"/>
          <p:cNvSpPr/>
          <p:nvPr/>
        </p:nvSpPr>
        <p:spPr>
          <a:xfrm>
            <a:off x="1752600" y="2114738"/>
            <a:ext cx="3429000" cy="1619249"/>
          </a:xfrm>
          <a:prstGeom prst="wedgeRoundRectCallout">
            <a:avLst>
              <a:gd name="adj1" fmla="val 54752"/>
              <a:gd name="adj2" fmla="val 3600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Three columns should be </a:t>
            </a:r>
            <a:r>
              <a:rPr lang="en-US" dirty="0"/>
              <a:t>added  to the </a:t>
            </a:r>
            <a:r>
              <a:rPr lang="en-US" dirty="0" err="1" smtClean="0"/>
              <a:t>InventoryFact</a:t>
            </a:r>
            <a:r>
              <a:rPr lang="en-US" dirty="0" smtClean="0"/>
              <a:t> table: </a:t>
            </a:r>
            <a:r>
              <a:rPr lang="en-US" dirty="0" err="1" smtClean="0"/>
              <a:t>YearOfInventory</a:t>
            </a:r>
            <a:r>
              <a:rPr lang="en-US" dirty="0"/>
              <a:t>, </a:t>
            </a:r>
            <a:r>
              <a:rPr lang="en-US" dirty="0" err="1"/>
              <a:t>QuarterOfInventory</a:t>
            </a:r>
            <a:r>
              <a:rPr lang="en-US" dirty="0"/>
              <a:t>, and </a:t>
            </a:r>
            <a:r>
              <a:rPr lang="en-US" dirty="0" err="1" smtClean="0"/>
              <a:t>MonthOfInventory</a:t>
            </a:r>
            <a:r>
              <a:rPr lang="en-US" dirty="0" smtClean="0"/>
              <a:t>.</a:t>
            </a:r>
            <a:endParaRPr lang="en-US" dirty="0"/>
          </a:p>
        </p:txBody>
      </p:sp>
    </p:spTree>
    <p:extLst>
      <p:ext uri="{BB962C8B-B14F-4D97-AF65-F5344CB8AC3E}">
        <p14:creationId xmlns:p14="http://schemas.microsoft.com/office/powerpoint/2010/main" val="14921415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9324975" cy="4351338"/>
          </a:xfrm>
        </p:spPr>
        <p:txBody>
          <a:bodyPr>
            <a:normAutofit/>
          </a:bodyPr>
          <a:lstStyle/>
          <a:p>
            <a:r>
              <a:rPr lang="en-US" dirty="0" smtClean="0"/>
              <a:t>To create an OLAP Cube from the </a:t>
            </a:r>
            <a:r>
              <a:rPr lang="en-US" dirty="0" err="1" smtClean="0"/>
              <a:t>MaxMinManufacturingDM</a:t>
            </a:r>
            <a:r>
              <a:rPr lang="en-US" dirty="0" smtClean="0"/>
              <a:t> </a:t>
            </a:r>
            <a:r>
              <a:rPr lang="en-US" dirty="0" err="1" smtClean="0"/>
              <a:t>Datamart</a:t>
            </a:r>
            <a:r>
              <a:rPr lang="en-US" dirty="0" smtClean="0"/>
              <a:t>.</a:t>
            </a:r>
          </a:p>
          <a:p>
            <a:r>
              <a:rPr lang="en-US" dirty="0" smtClean="0"/>
              <a:t>Note:</a:t>
            </a:r>
          </a:p>
          <a:p>
            <a:pPr lvl="1"/>
            <a:r>
              <a:rPr lang="en-US" dirty="0" smtClean="0"/>
              <a:t>An OLAP cube is a multidimensional Business Intelligence (BI) Semantic model. With an OLAP cube, we can perform multidimensional analysis on the information in the </a:t>
            </a:r>
            <a:r>
              <a:rPr lang="en-US" dirty="0" err="1" smtClean="0"/>
              <a:t>MaxMinManufacturingDM</a:t>
            </a:r>
            <a:r>
              <a:rPr lang="en-US" dirty="0" smtClean="0"/>
              <a:t> </a:t>
            </a:r>
            <a:r>
              <a:rPr lang="en-US" dirty="0" err="1" smtClean="0"/>
              <a:t>datamart</a:t>
            </a:r>
            <a:r>
              <a:rPr lang="en-US" dirty="0" smtClean="0"/>
              <a:t>.</a:t>
            </a:r>
          </a:p>
        </p:txBody>
      </p:sp>
      <p:sp>
        <p:nvSpPr>
          <p:cNvPr id="4" name="Title 1"/>
          <p:cNvSpPr>
            <a:spLocks noGrp="1"/>
          </p:cNvSpPr>
          <p:nvPr>
            <p:ph type="title"/>
          </p:nvPr>
        </p:nvSpPr>
        <p:spPr>
          <a:xfrm>
            <a:off x="838200" y="365125"/>
            <a:ext cx="10515600" cy="1325563"/>
          </a:xfrm>
        </p:spPr>
        <p:txBody>
          <a:bodyPr/>
          <a:lstStyle/>
          <a:p>
            <a:r>
              <a:rPr lang="en-US" b="1" dirty="0" smtClean="0"/>
              <a:t>The Purpose of this Tutorial </a:t>
            </a:r>
            <a:endParaRPr lang="en-US" b="1" dirty="0"/>
          </a:p>
        </p:txBody>
      </p:sp>
    </p:spTree>
    <p:extLst>
      <p:ext uri="{BB962C8B-B14F-4D97-AF65-F5344CB8AC3E}">
        <p14:creationId xmlns:p14="http://schemas.microsoft.com/office/powerpoint/2010/main" val="19511992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35075"/>
            <a:ext cx="4939748" cy="4351338"/>
          </a:xfrm>
        </p:spPr>
      </p:pic>
      <p:sp>
        <p:nvSpPr>
          <p:cNvPr id="4" name="Title 1"/>
          <p:cNvSpPr txBox="1">
            <a:spLocks/>
          </p:cNvSpPr>
          <p:nvPr/>
        </p:nvSpPr>
        <p:spPr>
          <a:xfrm>
            <a:off x="838200" y="144463"/>
            <a:ext cx="10382250" cy="749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Add a New Cube (continued)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5" y="1235075"/>
            <a:ext cx="4939749" cy="4351338"/>
          </a:xfrm>
          <a:prstGeom prst="rect">
            <a:avLst/>
          </a:prstGeom>
        </p:spPr>
      </p:pic>
      <p:sp>
        <p:nvSpPr>
          <p:cNvPr id="7" name="Rounded Rectangular Callout 6"/>
          <p:cNvSpPr/>
          <p:nvPr/>
        </p:nvSpPr>
        <p:spPr>
          <a:xfrm>
            <a:off x="8361770" y="2159204"/>
            <a:ext cx="1963330" cy="679246"/>
          </a:xfrm>
          <a:prstGeom prst="wedgeRoundRectCallout">
            <a:avLst>
              <a:gd name="adj1" fmla="val -80203"/>
              <a:gd name="adj2" fmla="val 781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Be sure to check this option.</a:t>
            </a:r>
            <a:endParaRPr lang="en-US" dirty="0"/>
          </a:p>
        </p:txBody>
      </p:sp>
      <p:sp>
        <p:nvSpPr>
          <p:cNvPr id="8" name="Rounded Rectangular Callout 7"/>
          <p:cNvSpPr/>
          <p:nvPr/>
        </p:nvSpPr>
        <p:spPr>
          <a:xfrm>
            <a:off x="7288592" y="3714358"/>
            <a:ext cx="3331783" cy="461961"/>
          </a:xfrm>
          <a:prstGeom prst="wedgeRoundRectCallout">
            <a:avLst>
              <a:gd name="adj1" fmla="val -8567"/>
              <a:gd name="adj2" fmla="val 24850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the Next button.</a:t>
            </a:r>
            <a:endParaRPr lang="en-US" dirty="0"/>
          </a:p>
        </p:txBody>
      </p:sp>
      <p:sp>
        <p:nvSpPr>
          <p:cNvPr id="9" name="Rounded Rectangular Callout 8"/>
          <p:cNvSpPr/>
          <p:nvPr/>
        </p:nvSpPr>
        <p:spPr>
          <a:xfrm>
            <a:off x="944682" y="3945339"/>
            <a:ext cx="2467235" cy="436161"/>
          </a:xfrm>
          <a:prstGeom prst="wedgeRoundRectCallout">
            <a:avLst>
              <a:gd name="adj1" fmla="val 46079"/>
              <a:gd name="adj2" fmla="val 2011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Next button.</a:t>
            </a:r>
            <a:endParaRPr lang="en-US" dirty="0"/>
          </a:p>
        </p:txBody>
      </p:sp>
    </p:spTree>
    <p:extLst>
      <p:ext uri="{BB962C8B-B14F-4D97-AF65-F5344CB8AC3E}">
        <p14:creationId xmlns:p14="http://schemas.microsoft.com/office/powerpoint/2010/main" val="2340652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87450"/>
            <a:ext cx="4939748" cy="4351338"/>
          </a:xfrm>
        </p:spPr>
      </p:pic>
      <p:sp>
        <p:nvSpPr>
          <p:cNvPr id="4" name="Title 1"/>
          <p:cNvSpPr txBox="1">
            <a:spLocks/>
          </p:cNvSpPr>
          <p:nvPr/>
        </p:nvSpPr>
        <p:spPr>
          <a:xfrm>
            <a:off x="838200" y="144463"/>
            <a:ext cx="10382250" cy="749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Add a New Cube (continued)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5" y="1187449"/>
            <a:ext cx="4939750" cy="4351339"/>
          </a:xfrm>
          <a:prstGeom prst="rect">
            <a:avLst/>
          </a:prstGeom>
        </p:spPr>
      </p:pic>
      <p:sp>
        <p:nvSpPr>
          <p:cNvPr id="7" name="Rounded Rectangular Callout 6"/>
          <p:cNvSpPr/>
          <p:nvPr/>
        </p:nvSpPr>
        <p:spPr>
          <a:xfrm>
            <a:off x="6859377" y="3303792"/>
            <a:ext cx="1868080" cy="1553958"/>
          </a:xfrm>
          <a:prstGeom prst="wedgeRoundRectCallout">
            <a:avLst>
              <a:gd name="adj1" fmla="val -57258"/>
              <a:gd name="adj2" fmla="val -6573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We are not going to use the Manufacturing Fact count. Uncheck it.</a:t>
            </a:r>
            <a:endParaRPr lang="en-US" dirty="0"/>
          </a:p>
        </p:txBody>
      </p:sp>
      <p:sp>
        <p:nvSpPr>
          <p:cNvPr id="8" name="Rounded Rectangular Callout 7"/>
          <p:cNvSpPr/>
          <p:nvPr/>
        </p:nvSpPr>
        <p:spPr>
          <a:xfrm>
            <a:off x="9010650" y="4238233"/>
            <a:ext cx="1476375" cy="619517"/>
          </a:xfrm>
          <a:prstGeom prst="wedgeRoundRectCallout">
            <a:avLst>
              <a:gd name="adj1" fmla="val -60825"/>
              <a:gd name="adj2" fmla="val 7784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Click the Next button.</a:t>
            </a:r>
            <a:endParaRPr lang="en-US" dirty="0"/>
          </a:p>
        </p:txBody>
      </p:sp>
      <p:sp>
        <p:nvSpPr>
          <p:cNvPr id="9" name="Rounded Rectangular Callout 8"/>
          <p:cNvSpPr/>
          <p:nvPr/>
        </p:nvSpPr>
        <p:spPr>
          <a:xfrm>
            <a:off x="2295525" y="2914651"/>
            <a:ext cx="3381375" cy="1028700"/>
          </a:xfrm>
          <a:prstGeom prst="wedgeRoundRectCallout">
            <a:avLst>
              <a:gd name="adj1" fmla="val -43359"/>
              <a:gd name="adj2" fmla="val 7616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For now, check the </a:t>
            </a:r>
            <a:r>
              <a:rPr lang="en-US" dirty="0" err="1" smtClean="0"/>
              <a:t>ManufacturingFact</a:t>
            </a:r>
            <a:r>
              <a:rPr lang="en-US" dirty="0" smtClean="0"/>
              <a:t> table. We will add the </a:t>
            </a:r>
            <a:r>
              <a:rPr lang="en-US" dirty="0" err="1" smtClean="0"/>
              <a:t>InventoryFact</a:t>
            </a:r>
            <a:r>
              <a:rPr lang="en-US" dirty="0" smtClean="0"/>
              <a:t> table later.</a:t>
            </a:r>
            <a:endParaRPr lang="en-US" dirty="0"/>
          </a:p>
        </p:txBody>
      </p:sp>
      <p:sp>
        <p:nvSpPr>
          <p:cNvPr id="10" name="Rounded Rectangular Callout 9"/>
          <p:cNvSpPr/>
          <p:nvPr/>
        </p:nvSpPr>
        <p:spPr>
          <a:xfrm>
            <a:off x="3450017" y="4237037"/>
            <a:ext cx="1731583" cy="620713"/>
          </a:xfrm>
          <a:prstGeom prst="wedgeRoundRectCallout">
            <a:avLst>
              <a:gd name="adj1" fmla="val -30570"/>
              <a:gd name="adj2" fmla="val 8278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Next button.</a:t>
            </a:r>
            <a:endParaRPr lang="en-US" dirty="0"/>
          </a:p>
        </p:txBody>
      </p:sp>
    </p:spTree>
    <p:extLst>
      <p:ext uri="{BB962C8B-B14F-4D97-AF65-F5344CB8AC3E}">
        <p14:creationId xmlns:p14="http://schemas.microsoft.com/office/powerpoint/2010/main" val="25475353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58875"/>
            <a:ext cx="4939748" cy="4351338"/>
          </a:xfrm>
        </p:spPr>
      </p:pic>
      <p:sp>
        <p:nvSpPr>
          <p:cNvPr id="4" name="Title 1"/>
          <p:cNvSpPr txBox="1">
            <a:spLocks/>
          </p:cNvSpPr>
          <p:nvPr/>
        </p:nvSpPr>
        <p:spPr>
          <a:xfrm>
            <a:off x="838200" y="144463"/>
            <a:ext cx="10382250" cy="749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Add a New Cube (continued)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972" y="1158875"/>
            <a:ext cx="4939749" cy="4351338"/>
          </a:xfrm>
          <a:prstGeom prst="rect">
            <a:avLst/>
          </a:prstGeom>
        </p:spPr>
      </p:pic>
      <p:sp>
        <p:nvSpPr>
          <p:cNvPr id="7" name="Rounded Rectangular Callout 6"/>
          <p:cNvSpPr/>
          <p:nvPr/>
        </p:nvSpPr>
        <p:spPr>
          <a:xfrm>
            <a:off x="8416025" y="2531967"/>
            <a:ext cx="2665623" cy="934441"/>
          </a:xfrm>
          <a:prstGeom prst="wedgeRoundRectCallout">
            <a:avLst>
              <a:gd name="adj1" fmla="val -79412"/>
              <a:gd name="adj2" fmla="val -5656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If cube name is empty, enter the name as shown, including spaces.</a:t>
            </a:r>
            <a:endParaRPr lang="en-US" dirty="0"/>
          </a:p>
        </p:txBody>
      </p:sp>
      <p:sp>
        <p:nvSpPr>
          <p:cNvPr id="8" name="Rounded Rectangular Callout 7"/>
          <p:cNvSpPr/>
          <p:nvPr/>
        </p:nvSpPr>
        <p:spPr>
          <a:xfrm>
            <a:off x="8896350" y="3962008"/>
            <a:ext cx="1543050" cy="648092"/>
          </a:xfrm>
          <a:prstGeom prst="wedgeRoundRectCallout">
            <a:avLst>
              <a:gd name="adj1" fmla="val -20084"/>
              <a:gd name="adj2" fmla="val 10430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Click the Finish button.</a:t>
            </a:r>
            <a:endParaRPr lang="en-US" dirty="0"/>
          </a:p>
        </p:txBody>
      </p:sp>
      <p:sp>
        <p:nvSpPr>
          <p:cNvPr id="9" name="Rounded Rectangular Callout 8"/>
          <p:cNvSpPr/>
          <p:nvPr/>
        </p:nvSpPr>
        <p:spPr>
          <a:xfrm>
            <a:off x="2810858" y="2852046"/>
            <a:ext cx="3009900" cy="1228725"/>
          </a:xfrm>
          <a:prstGeom prst="wedgeRoundRectCallout">
            <a:avLst>
              <a:gd name="adj1" fmla="val -61713"/>
              <a:gd name="adj2" fmla="val 4592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Be sure to uncheck both Manufacturing Fact options – </a:t>
            </a:r>
            <a:r>
              <a:rPr lang="en-US" dirty="0" err="1" smtClean="0"/>
              <a:t>ManufacturingFact</a:t>
            </a:r>
            <a:r>
              <a:rPr lang="en-US" dirty="0" smtClean="0"/>
              <a:t> table is not a dimension table.</a:t>
            </a:r>
            <a:endParaRPr lang="en-US" dirty="0"/>
          </a:p>
        </p:txBody>
      </p:sp>
      <p:sp>
        <p:nvSpPr>
          <p:cNvPr id="10" name="Rounded Rectangular Callout 9"/>
          <p:cNvSpPr/>
          <p:nvPr/>
        </p:nvSpPr>
        <p:spPr>
          <a:xfrm>
            <a:off x="3451808" y="4174778"/>
            <a:ext cx="1436308" cy="620713"/>
          </a:xfrm>
          <a:prstGeom prst="wedgeRoundRectCallout">
            <a:avLst>
              <a:gd name="adj1" fmla="val -30570"/>
              <a:gd name="adj2" fmla="val 8278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Next button.</a:t>
            </a:r>
            <a:endParaRPr lang="en-US" dirty="0"/>
          </a:p>
        </p:txBody>
      </p:sp>
    </p:spTree>
    <p:extLst>
      <p:ext uri="{BB962C8B-B14F-4D97-AF65-F5344CB8AC3E}">
        <p14:creationId xmlns:p14="http://schemas.microsoft.com/office/powerpoint/2010/main" val="19009677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187" y="1057274"/>
            <a:ext cx="9939867" cy="5591175"/>
          </a:xfrm>
        </p:spPr>
      </p:pic>
      <p:sp>
        <p:nvSpPr>
          <p:cNvPr id="4" name="Title 1"/>
          <p:cNvSpPr txBox="1">
            <a:spLocks/>
          </p:cNvSpPr>
          <p:nvPr/>
        </p:nvSpPr>
        <p:spPr>
          <a:xfrm>
            <a:off x="838200" y="144463"/>
            <a:ext cx="10382250" cy="749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Add a New Cube (continued)</a:t>
            </a:r>
            <a:endParaRPr lang="en-US" dirty="0"/>
          </a:p>
        </p:txBody>
      </p:sp>
      <p:sp>
        <p:nvSpPr>
          <p:cNvPr id="6" name="Rounded Rectangular Callout 5"/>
          <p:cNvSpPr/>
          <p:nvPr/>
        </p:nvSpPr>
        <p:spPr>
          <a:xfrm>
            <a:off x="5873040" y="1057274"/>
            <a:ext cx="2467235" cy="1274361"/>
          </a:xfrm>
          <a:prstGeom prst="wedgeRoundRectCallout">
            <a:avLst>
              <a:gd name="adj1" fmla="val -24570"/>
              <a:gd name="adj2" fmla="val 6435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After arranging the view, the Data Source View should appear similar to this view.</a:t>
            </a:r>
            <a:endParaRPr lang="en-US" dirty="0"/>
          </a:p>
        </p:txBody>
      </p:sp>
      <p:sp>
        <p:nvSpPr>
          <p:cNvPr id="7" name="Rounded Rectangular Callout 6"/>
          <p:cNvSpPr/>
          <p:nvPr/>
        </p:nvSpPr>
        <p:spPr>
          <a:xfrm>
            <a:off x="862187" y="1852822"/>
            <a:ext cx="1346210" cy="892367"/>
          </a:xfrm>
          <a:prstGeom prst="wedgeRoundRectCallout">
            <a:avLst>
              <a:gd name="adj1" fmla="val 46345"/>
              <a:gd name="adj2" fmla="val -7784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the Save All button.</a:t>
            </a:r>
            <a:endParaRPr lang="en-US" dirty="0"/>
          </a:p>
        </p:txBody>
      </p:sp>
      <p:sp>
        <p:nvSpPr>
          <p:cNvPr id="8" name="Rounded Rectangular Callout 7"/>
          <p:cNvSpPr/>
          <p:nvPr/>
        </p:nvSpPr>
        <p:spPr>
          <a:xfrm>
            <a:off x="8334819" y="4314824"/>
            <a:ext cx="2333181" cy="1838326"/>
          </a:xfrm>
          <a:prstGeom prst="wedgeRoundRectCallout">
            <a:avLst>
              <a:gd name="adj1" fmla="val -63549"/>
              <a:gd name="adj2" fmla="val -367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Notice that the wizard did not create time dimension for us. We will manually create the time dimension later.</a:t>
            </a:r>
            <a:endParaRPr lang="en-US" dirty="0"/>
          </a:p>
        </p:txBody>
      </p:sp>
    </p:spTree>
    <p:extLst>
      <p:ext uri="{BB962C8B-B14F-4D97-AF65-F5344CB8AC3E}">
        <p14:creationId xmlns:p14="http://schemas.microsoft.com/office/powerpoint/2010/main" val="3293370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5475"/>
          </a:xfrm>
        </p:spPr>
        <p:txBody>
          <a:bodyPr/>
          <a:lstStyle/>
          <a:p>
            <a:r>
              <a:rPr lang="en-US" sz="3600" dirty="0" smtClean="0"/>
              <a:t>Working with Measures and Measure Groups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187" y="1143000"/>
            <a:ext cx="9658703" cy="5433021"/>
          </a:xfrm>
        </p:spPr>
      </p:pic>
      <p:sp>
        <p:nvSpPr>
          <p:cNvPr id="5" name="Rounded Rectangular Callout 4"/>
          <p:cNvSpPr/>
          <p:nvPr/>
        </p:nvSpPr>
        <p:spPr>
          <a:xfrm>
            <a:off x="4253791" y="2561008"/>
            <a:ext cx="1994610" cy="762001"/>
          </a:xfrm>
          <a:prstGeom prst="wedgeRoundRectCallout">
            <a:avLst>
              <a:gd name="adj1" fmla="val -78054"/>
              <a:gd name="adj2" fmla="val -2314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Accepted Products measure.</a:t>
            </a:r>
            <a:endParaRPr lang="en-US" dirty="0"/>
          </a:p>
        </p:txBody>
      </p:sp>
      <p:sp>
        <p:nvSpPr>
          <p:cNvPr id="6" name="Rounded Rectangular Callout 5"/>
          <p:cNvSpPr/>
          <p:nvPr/>
        </p:nvSpPr>
        <p:spPr>
          <a:xfrm>
            <a:off x="390525" y="3043342"/>
            <a:ext cx="2105025" cy="1271482"/>
          </a:xfrm>
          <a:prstGeom prst="wedgeRoundRectCallout">
            <a:avLst>
              <a:gd name="adj1" fmla="val 54826"/>
              <a:gd name="adj2" fmla="val -7505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Click this node to expand the </a:t>
            </a:r>
            <a:r>
              <a:rPr lang="en-US" dirty="0" err="1" smtClean="0"/>
              <a:t>ManufacturingFact</a:t>
            </a:r>
            <a:r>
              <a:rPr lang="en-US" dirty="0" smtClean="0"/>
              <a:t> measure group.</a:t>
            </a:r>
            <a:endParaRPr lang="en-US" dirty="0"/>
          </a:p>
        </p:txBody>
      </p:sp>
      <p:sp>
        <p:nvSpPr>
          <p:cNvPr id="7" name="Rounded Rectangular Callout 6"/>
          <p:cNvSpPr/>
          <p:nvPr/>
        </p:nvSpPr>
        <p:spPr>
          <a:xfrm>
            <a:off x="9155376" y="4314824"/>
            <a:ext cx="1960300" cy="426193"/>
          </a:xfrm>
          <a:prstGeom prst="wedgeRoundRectCallout">
            <a:avLst>
              <a:gd name="adj1" fmla="val -27593"/>
              <a:gd name="adj2" fmla="val 1599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Select Standard.</a:t>
            </a:r>
            <a:endParaRPr lang="en-US" dirty="0"/>
          </a:p>
        </p:txBody>
      </p:sp>
      <p:sp>
        <p:nvSpPr>
          <p:cNvPr id="8" name="Rounded Rectangular Callout 7"/>
          <p:cNvSpPr/>
          <p:nvPr/>
        </p:nvSpPr>
        <p:spPr>
          <a:xfrm>
            <a:off x="2800350" y="4105276"/>
            <a:ext cx="2533650" cy="1323974"/>
          </a:xfrm>
          <a:prstGeom prst="wedgeRoundRectCallout">
            <a:avLst>
              <a:gd name="adj1" fmla="val -35063"/>
              <a:gd name="adj2" fmla="val -1304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Repeat Steps 2 and 3 for Rejected Products and Elapsed Time for Manufacture measures.</a:t>
            </a:r>
            <a:endParaRPr lang="en-US" dirty="0"/>
          </a:p>
        </p:txBody>
      </p:sp>
    </p:spTree>
    <p:extLst>
      <p:ext uri="{BB962C8B-B14F-4D97-AF65-F5344CB8AC3E}">
        <p14:creationId xmlns:p14="http://schemas.microsoft.com/office/powerpoint/2010/main" val="3064037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43781"/>
            <a:ext cx="9963150" cy="5604272"/>
          </a:xfrm>
        </p:spPr>
      </p:pic>
      <p:sp>
        <p:nvSpPr>
          <p:cNvPr id="4" name="Title 1"/>
          <p:cNvSpPr>
            <a:spLocks noGrp="1"/>
          </p:cNvSpPr>
          <p:nvPr>
            <p:ph type="title"/>
          </p:nvPr>
        </p:nvSpPr>
        <p:spPr>
          <a:xfrm>
            <a:off x="838200" y="365125"/>
            <a:ext cx="10515600" cy="625475"/>
          </a:xfrm>
        </p:spPr>
        <p:txBody>
          <a:bodyPr/>
          <a:lstStyle/>
          <a:p>
            <a:r>
              <a:rPr lang="en-US" sz="3600" dirty="0" smtClean="0"/>
              <a:t>Working with Measures and Measure Groups (cont.)</a:t>
            </a:r>
            <a:endParaRPr lang="en-US" dirty="0"/>
          </a:p>
        </p:txBody>
      </p:sp>
      <p:sp>
        <p:nvSpPr>
          <p:cNvPr id="7" name="Rounded Rectangular Callout 6"/>
          <p:cNvSpPr/>
          <p:nvPr/>
        </p:nvSpPr>
        <p:spPr>
          <a:xfrm>
            <a:off x="400050" y="3324475"/>
            <a:ext cx="2184046" cy="1857125"/>
          </a:xfrm>
          <a:prstGeom prst="wedgeRoundRectCallout">
            <a:avLst>
              <a:gd name="adj1" fmla="val 70870"/>
              <a:gd name="adj2" fmla="val -86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Right-click in an empty space inside the Measures window and select New Measure Group…</a:t>
            </a:r>
            <a:endParaRPr lang="en-US" dirty="0"/>
          </a:p>
        </p:txBody>
      </p:sp>
    </p:spTree>
    <p:extLst>
      <p:ext uri="{BB962C8B-B14F-4D97-AF65-F5344CB8AC3E}">
        <p14:creationId xmlns:p14="http://schemas.microsoft.com/office/powerpoint/2010/main" val="958274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2825" y="1042223"/>
            <a:ext cx="4413055" cy="5134740"/>
          </a:xfrm>
        </p:spPr>
      </p:pic>
      <p:sp>
        <p:nvSpPr>
          <p:cNvPr id="4" name="Title 1"/>
          <p:cNvSpPr>
            <a:spLocks noGrp="1"/>
          </p:cNvSpPr>
          <p:nvPr>
            <p:ph type="title"/>
          </p:nvPr>
        </p:nvSpPr>
        <p:spPr>
          <a:xfrm>
            <a:off x="838200" y="365125"/>
            <a:ext cx="10515600" cy="625475"/>
          </a:xfrm>
        </p:spPr>
        <p:txBody>
          <a:bodyPr/>
          <a:lstStyle/>
          <a:p>
            <a:r>
              <a:rPr lang="en-US" sz="3600" dirty="0" smtClean="0"/>
              <a:t>Working with Measures and Measure Groups (cont.)</a:t>
            </a:r>
            <a:endParaRPr lang="en-US" dirty="0"/>
          </a:p>
        </p:txBody>
      </p:sp>
      <p:sp>
        <p:nvSpPr>
          <p:cNvPr id="6" name="Rounded Rectangular Callout 5"/>
          <p:cNvSpPr/>
          <p:nvPr/>
        </p:nvSpPr>
        <p:spPr>
          <a:xfrm>
            <a:off x="1609726" y="2666868"/>
            <a:ext cx="1638300" cy="942725"/>
          </a:xfrm>
          <a:prstGeom prst="wedgeRoundRectCallout">
            <a:avLst>
              <a:gd name="adj1" fmla="val 92699"/>
              <a:gd name="adj2" fmla="val 3448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the </a:t>
            </a:r>
            <a:r>
              <a:rPr lang="en-US" dirty="0" err="1" smtClean="0"/>
              <a:t>InventoryFact</a:t>
            </a:r>
            <a:r>
              <a:rPr lang="en-US" dirty="0" smtClean="0"/>
              <a:t> table.</a:t>
            </a:r>
            <a:endParaRPr lang="en-US" dirty="0"/>
          </a:p>
        </p:txBody>
      </p:sp>
      <p:sp>
        <p:nvSpPr>
          <p:cNvPr id="7" name="Rounded Rectangular Callout 6"/>
          <p:cNvSpPr/>
          <p:nvPr/>
        </p:nvSpPr>
        <p:spPr>
          <a:xfrm>
            <a:off x="2846564" y="5210426"/>
            <a:ext cx="1412521" cy="704600"/>
          </a:xfrm>
          <a:prstGeom prst="wedgeRoundRectCallout">
            <a:avLst>
              <a:gd name="adj1" fmla="val 70870"/>
              <a:gd name="adj2" fmla="val -86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26553614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722" y="1123950"/>
            <a:ext cx="9635066" cy="5419725"/>
          </a:xfrm>
        </p:spPr>
      </p:pic>
      <p:sp>
        <p:nvSpPr>
          <p:cNvPr id="4" name="Title 1"/>
          <p:cNvSpPr>
            <a:spLocks noGrp="1"/>
          </p:cNvSpPr>
          <p:nvPr>
            <p:ph type="title"/>
          </p:nvPr>
        </p:nvSpPr>
        <p:spPr>
          <a:xfrm>
            <a:off x="838200" y="365125"/>
            <a:ext cx="10515600" cy="625475"/>
          </a:xfrm>
        </p:spPr>
        <p:txBody>
          <a:bodyPr/>
          <a:lstStyle/>
          <a:p>
            <a:r>
              <a:rPr lang="en-US" sz="3600" dirty="0" smtClean="0"/>
              <a:t>Working with Measures and Measure Groups (cont.)</a:t>
            </a:r>
            <a:endParaRPr lang="en-US" dirty="0"/>
          </a:p>
        </p:txBody>
      </p:sp>
      <p:sp>
        <p:nvSpPr>
          <p:cNvPr id="6" name="Rounded Rectangular Callout 5"/>
          <p:cNvSpPr/>
          <p:nvPr/>
        </p:nvSpPr>
        <p:spPr>
          <a:xfrm>
            <a:off x="504472" y="3005580"/>
            <a:ext cx="2281506" cy="1025823"/>
          </a:xfrm>
          <a:prstGeom prst="wedgeRoundRectCallout">
            <a:avLst>
              <a:gd name="adj1" fmla="val 45986"/>
              <a:gd name="adj2" fmla="val -6935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this node to expand the Inventory Fact measure group.</a:t>
            </a:r>
            <a:endParaRPr lang="en-US" dirty="0"/>
          </a:p>
        </p:txBody>
      </p:sp>
      <p:sp>
        <p:nvSpPr>
          <p:cNvPr id="7" name="Rounded Rectangular Callout 6"/>
          <p:cNvSpPr/>
          <p:nvPr/>
        </p:nvSpPr>
        <p:spPr>
          <a:xfrm>
            <a:off x="8010969" y="3518492"/>
            <a:ext cx="2695131" cy="1844083"/>
          </a:xfrm>
          <a:prstGeom prst="wedgeRoundRectCallout">
            <a:avLst>
              <a:gd name="adj1" fmla="val -64042"/>
              <a:gd name="adj2" fmla="val 3473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The </a:t>
            </a:r>
            <a:r>
              <a:rPr lang="en-US" dirty="0" err="1" smtClean="0"/>
              <a:t>InventoryFact</a:t>
            </a:r>
            <a:r>
              <a:rPr lang="en-US" dirty="0" smtClean="0"/>
              <a:t> table is added to the cube. After arranging the tables, the cube’s Data Source View should be similar to this view. </a:t>
            </a:r>
            <a:endParaRPr lang="en-US" dirty="0"/>
          </a:p>
        </p:txBody>
      </p:sp>
    </p:spTree>
    <p:extLst>
      <p:ext uri="{BB962C8B-B14F-4D97-AF65-F5344CB8AC3E}">
        <p14:creationId xmlns:p14="http://schemas.microsoft.com/office/powerpoint/2010/main" val="20061139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50" y="1118790"/>
            <a:ext cx="9559572" cy="5377259"/>
          </a:xfrm>
        </p:spPr>
      </p:pic>
      <p:sp>
        <p:nvSpPr>
          <p:cNvPr id="5" name="Title 1"/>
          <p:cNvSpPr>
            <a:spLocks noGrp="1"/>
          </p:cNvSpPr>
          <p:nvPr>
            <p:ph type="title"/>
          </p:nvPr>
        </p:nvSpPr>
        <p:spPr>
          <a:xfrm>
            <a:off x="838200" y="365125"/>
            <a:ext cx="10515600" cy="625475"/>
          </a:xfrm>
        </p:spPr>
        <p:txBody>
          <a:bodyPr/>
          <a:lstStyle/>
          <a:p>
            <a:r>
              <a:rPr lang="en-US" sz="3600" dirty="0" smtClean="0"/>
              <a:t>Working with Measures and Measure Groups (cont.)</a:t>
            </a:r>
            <a:endParaRPr lang="en-US" dirty="0"/>
          </a:p>
        </p:txBody>
      </p:sp>
      <p:sp>
        <p:nvSpPr>
          <p:cNvPr id="6" name="Rounded Rectangular Callout 5"/>
          <p:cNvSpPr/>
          <p:nvPr/>
        </p:nvSpPr>
        <p:spPr>
          <a:xfrm>
            <a:off x="392725" y="1118790"/>
            <a:ext cx="2398099" cy="1288734"/>
          </a:xfrm>
          <a:prstGeom prst="wedgeRoundRectCallout">
            <a:avLst>
              <a:gd name="adj1" fmla="val 53224"/>
              <a:gd name="adj2" fmla="val 795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the Inventory Level measure. We will take care of the wavy red line later.</a:t>
            </a:r>
            <a:endParaRPr lang="en-US" dirty="0"/>
          </a:p>
        </p:txBody>
      </p:sp>
      <p:sp>
        <p:nvSpPr>
          <p:cNvPr id="7" name="Rounded Rectangular Callout 6"/>
          <p:cNvSpPr/>
          <p:nvPr/>
        </p:nvSpPr>
        <p:spPr>
          <a:xfrm>
            <a:off x="7562850" y="2979262"/>
            <a:ext cx="1695450" cy="1503394"/>
          </a:xfrm>
          <a:prstGeom prst="wedgeRoundRectCallout">
            <a:avLst>
              <a:gd name="adj1" fmla="val 50603"/>
              <a:gd name="adj2" fmla="val 7635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t>
            </a:r>
            <a:r>
              <a:rPr lang="en-US" dirty="0" err="1" smtClean="0"/>
              <a:t>LastNonEmpty</a:t>
            </a:r>
            <a:r>
              <a:rPr lang="en-US" dirty="0" smtClean="0"/>
              <a:t> option from the drop-down list.</a:t>
            </a:r>
            <a:endParaRPr lang="en-US" dirty="0"/>
          </a:p>
        </p:txBody>
      </p:sp>
      <p:sp>
        <p:nvSpPr>
          <p:cNvPr id="8" name="Rounded Rectangular Callout 7"/>
          <p:cNvSpPr/>
          <p:nvPr/>
        </p:nvSpPr>
        <p:spPr>
          <a:xfrm>
            <a:off x="9660020" y="2760970"/>
            <a:ext cx="1937103" cy="2092897"/>
          </a:xfrm>
          <a:prstGeom prst="wedgeRoundRectCallout">
            <a:avLst>
              <a:gd name="adj1" fmla="val -18212"/>
              <a:gd name="adj2" fmla="val 8342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Scroll down until you see the </a:t>
            </a:r>
            <a:r>
              <a:rPr lang="en-US" dirty="0" err="1" smtClean="0"/>
              <a:t>FormatString</a:t>
            </a:r>
            <a:r>
              <a:rPr lang="en-US" dirty="0" smtClean="0"/>
              <a:t> property. Select Standard option from the drop-down list.</a:t>
            </a:r>
            <a:endParaRPr lang="en-US" dirty="0"/>
          </a:p>
        </p:txBody>
      </p:sp>
      <p:sp>
        <p:nvSpPr>
          <p:cNvPr id="9" name="Rounded Rectangular Callout 8"/>
          <p:cNvSpPr/>
          <p:nvPr/>
        </p:nvSpPr>
        <p:spPr>
          <a:xfrm>
            <a:off x="571500" y="3355583"/>
            <a:ext cx="2219324" cy="1288734"/>
          </a:xfrm>
          <a:prstGeom prst="wedgeRoundRectCallout">
            <a:avLst>
              <a:gd name="adj1" fmla="val 52827"/>
              <a:gd name="adj2" fmla="val -7858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Repeat Steps 1, 2, and 3 for the Number On Backorder measure.</a:t>
            </a:r>
            <a:endParaRPr lang="en-US" dirty="0"/>
          </a:p>
        </p:txBody>
      </p:sp>
      <p:sp>
        <p:nvSpPr>
          <p:cNvPr id="10" name="Rounded Rectangular Callout 9"/>
          <p:cNvSpPr/>
          <p:nvPr/>
        </p:nvSpPr>
        <p:spPr>
          <a:xfrm>
            <a:off x="2896435" y="4209500"/>
            <a:ext cx="3399589" cy="1288734"/>
          </a:xfrm>
          <a:prstGeom prst="wedgeRoundRectCallout">
            <a:avLst>
              <a:gd name="adj1" fmla="val -30107"/>
              <a:gd name="adj2" fmla="val -1369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Right-click on the Inventory Fact Count. Select Delete from the context window. Click the OK button to confirm the deletion.</a:t>
            </a:r>
            <a:endParaRPr lang="en-US" dirty="0"/>
          </a:p>
        </p:txBody>
      </p:sp>
    </p:spTree>
    <p:extLst>
      <p:ext uri="{BB962C8B-B14F-4D97-AF65-F5344CB8AC3E}">
        <p14:creationId xmlns:p14="http://schemas.microsoft.com/office/powerpoint/2010/main" val="1535403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50" y="1118791"/>
            <a:ext cx="9563100" cy="5379244"/>
          </a:xfrm>
        </p:spPr>
      </p:pic>
      <p:sp>
        <p:nvSpPr>
          <p:cNvPr id="5"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t>Working with Measures and Measure Groups (cont.)</a:t>
            </a:r>
            <a:endParaRPr lang="en-US" dirty="0"/>
          </a:p>
        </p:txBody>
      </p:sp>
      <p:sp>
        <p:nvSpPr>
          <p:cNvPr id="6" name="Rounded Rectangular Callout 5"/>
          <p:cNvSpPr/>
          <p:nvPr/>
        </p:nvSpPr>
        <p:spPr>
          <a:xfrm>
            <a:off x="3334195" y="3013668"/>
            <a:ext cx="1961706" cy="977308"/>
          </a:xfrm>
          <a:prstGeom prst="wedgeRoundRectCallout">
            <a:avLst>
              <a:gd name="adj1" fmla="val -47213"/>
              <a:gd name="adj2" fmla="val -12736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New Calculated Member button.</a:t>
            </a:r>
            <a:endParaRPr lang="en-US" dirty="0"/>
          </a:p>
        </p:txBody>
      </p:sp>
      <p:sp>
        <p:nvSpPr>
          <p:cNvPr id="7" name="Rounded Rectangular Callout 6"/>
          <p:cNvSpPr/>
          <p:nvPr/>
        </p:nvSpPr>
        <p:spPr>
          <a:xfrm>
            <a:off x="5220144" y="1419224"/>
            <a:ext cx="5162106" cy="1009651"/>
          </a:xfrm>
          <a:prstGeom prst="wedgeRoundRectCallout">
            <a:avLst>
              <a:gd name="adj1" fmla="val -68263"/>
              <a:gd name="adj2" fmla="val 1051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Click the Calculation </a:t>
            </a:r>
            <a:r>
              <a:rPr lang="en-US" dirty="0" smtClean="0"/>
              <a:t>tab. </a:t>
            </a:r>
            <a:r>
              <a:rPr lang="en-US" dirty="0" smtClean="0">
                <a:solidFill>
                  <a:srgbClr val="0070C0"/>
                </a:solidFill>
              </a:rPr>
              <a:t>Note: at this point, you might get an error message. Simply dismiss the error dialog box. It should not affect the end results.</a:t>
            </a:r>
            <a:endParaRPr lang="en-US" dirty="0">
              <a:solidFill>
                <a:srgbClr val="0070C0"/>
              </a:solidFill>
            </a:endParaRPr>
          </a:p>
        </p:txBody>
      </p:sp>
    </p:spTree>
    <p:extLst>
      <p:ext uri="{BB962C8B-B14F-4D97-AF65-F5344CB8AC3E}">
        <p14:creationId xmlns:p14="http://schemas.microsoft.com/office/powerpoint/2010/main" val="11926645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5188"/>
          </a:xfrm>
        </p:spPr>
        <p:txBody>
          <a:bodyPr/>
          <a:lstStyle/>
          <a:p>
            <a:r>
              <a:rPr lang="en-US" b="1" dirty="0" err="1" smtClean="0"/>
              <a:t>MaxMinManufacturingDM</a:t>
            </a:r>
            <a:r>
              <a:rPr lang="en-US" b="1" dirty="0" smtClean="0"/>
              <a:t> Data Mart Schema</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6999" y="1250313"/>
            <a:ext cx="6562725" cy="5265072"/>
          </a:xfrm>
        </p:spPr>
      </p:pic>
    </p:spTree>
    <p:extLst>
      <p:ext uri="{BB962C8B-B14F-4D97-AF65-F5344CB8AC3E}">
        <p14:creationId xmlns:p14="http://schemas.microsoft.com/office/powerpoint/2010/main" val="5088173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55" y="1133475"/>
            <a:ext cx="9584267" cy="5391150"/>
          </a:xfrm>
        </p:spPr>
      </p:pic>
      <p:sp>
        <p:nvSpPr>
          <p:cNvPr id="5"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Working with Measures and Measure Groups (cont.)</a:t>
            </a:r>
            <a:endParaRPr lang="en-US" dirty="0"/>
          </a:p>
        </p:txBody>
      </p:sp>
      <p:sp>
        <p:nvSpPr>
          <p:cNvPr id="6" name="Rounded Rectangular Callout 5"/>
          <p:cNvSpPr/>
          <p:nvPr/>
        </p:nvSpPr>
        <p:spPr>
          <a:xfrm>
            <a:off x="3228975" y="3949996"/>
            <a:ext cx="2019301" cy="383879"/>
          </a:xfrm>
          <a:prstGeom prst="wedgeRoundRectCallout">
            <a:avLst>
              <a:gd name="adj1" fmla="val 65919"/>
              <a:gd name="adj2" fmla="val 5002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Select Standard.</a:t>
            </a:r>
            <a:endParaRPr lang="en-US" dirty="0"/>
          </a:p>
        </p:txBody>
      </p:sp>
      <p:sp>
        <p:nvSpPr>
          <p:cNvPr id="7" name="Rounded Rectangular Callout 6"/>
          <p:cNvSpPr/>
          <p:nvPr/>
        </p:nvSpPr>
        <p:spPr>
          <a:xfrm>
            <a:off x="5429694" y="1905000"/>
            <a:ext cx="2361756" cy="428625"/>
          </a:xfrm>
          <a:prstGeom prst="wedgeRoundRectCallout">
            <a:avLst>
              <a:gd name="adj1" fmla="val -72505"/>
              <a:gd name="adj2" fmla="val 10139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Type as shown here.</a:t>
            </a:r>
            <a:endParaRPr lang="en-US" dirty="0"/>
          </a:p>
        </p:txBody>
      </p:sp>
      <p:sp>
        <p:nvSpPr>
          <p:cNvPr id="8" name="Rounded Rectangular Callout 7"/>
          <p:cNvSpPr/>
          <p:nvPr/>
        </p:nvSpPr>
        <p:spPr>
          <a:xfrm>
            <a:off x="1371600" y="3264196"/>
            <a:ext cx="2343151" cy="383879"/>
          </a:xfrm>
          <a:prstGeom prst="wedgeRoundRectCallout">
            <a:avLst>
              <a:gd name="adj1" fmla="val 65919"/>
              <a:gd name="adj2" fmla="val 5002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Type as shown here.</a:t>
            </a:r>
            <a:endParaRPr lang="en-US" dirty="0"/>
          </a:p>
        </p:txBody>
      </p:sp>
      <p:sp>
        <p:nvSpPr>
          <p:cNvPr id="9" name="Rounded Rectangular Callout 8"/>
          <p:cNvSpPr/>
          <p:nvPr/>
        </p:nvSpPr>
        <p:spPr>
          <a:xfrm>
            <a:off x="7696200" y="3197520"/>
            <a:ext cx="2495551" cy="1263059"/>
          </a:xfrm>
          <a:prstGeom prst="wedgeRoundRectCallout">
            <a:avLst>
              <a:gd name="adj1" fmla="val -45913"/>
              <a:gd name="adj2" fmla="val 7566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Click this drop-down list and check Accepted Products and Rejected Products options.</a:t>
            </a:r>
            <a:endParaRPr lang="en-US" dirty="0"/>
          </a:p>
        </p:txBody>
      </p:sp>
    </p:spTree>
    <p:extLst>
      <p:ext uri="{BB962C8B-B14F-4D97-AF65-F5344CB8AC3E}">
        <p14:creationId xmlns:p14="http://schemas.microsoft.com/office/powerpoint/2010/main" val="335904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055" y="1076325"/>
            <a:ext cx="9705270" cy="5459214"/>
          </a:xfrm>
        </p:spPr>
      </p:pic>
      <p:sp>
        <p:nvSpPr>
          <p:cNvPr id="6"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Working with Measures and Measure Groups (cont.)</a:t>
            </a:r>
            <a:endParaRPr lang="en-US" dirty="0"/>
          </a:p>
        </p:txBody>
      </p:sp>
      <p:sp>
        <p:nvSpPr>
          <p:cNvPr id="8" name="Rounded Rectangular Callout 7"/>
          <p:cNvSpPr/>
          <p:nvPr/>
        </p:nvSpPr>
        <p:spPr>
          <a:xfrm>
            <a:off x="543370" y="2375493"/>
            <a:ext cx="1961706" cy="977308"/>
          </a:xfrm>
          <a:prstGeom prst="wedgeRoundRectCallout">
            <a:avLst>
              <a:gd name="adj1" fmla="val 89711"/>
              <a:gd name="adj2" fmla="val -698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Click the New Calculated Member button.</a:t>
            </a:r>
            <a:endParaRPr lang="en-US" dirty="0"/>
          </a:p>
        </p:txBody>
      </p:sp>
      <p:sp>
        <p:nvSpPr>
          <p:cNvPr id="9" name="Rounded Rectangular Callout 8"/>
          <p:cNvSpPr/>
          <p:nvPr/>
        </p:nvSpPr>
        <p:spPr>
          <a:xfrm>
            <a:off x="3228976" y="3949996"/>
            <a:ext cx="1943100" cy="383879"/>
          </a:xfrm>
          <a:prstGeom prst="wedgeRoundRectCallout">
            <a:avLst>
              <a:gd name="adj1" fmla="val 65919"/>
              <a:gd name="adj2" fmla="val 5002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Select Percent.</a:t>
            </a:r>
            <a:endParaRPr lang="en-US" dirty="0"/>
          </a:p>
        </p:txBody>
      </p:sp>
      <p:sp>
        <p:nvSpPr>
          <p:cNvPr id="10" name="Rounded Rectangular Callout 9"/>
          <p:cNvSpPr/>
          <p:nvPr/>
        </p:nvSpPr>
        <p:spPr>
          <a:xfrm>
            <a:off x="5372322" y="2441128"/>
            <a:ext cx="2361756" cy="428625"/>
          </a:xfrm>
          <a:prstGeom prst="wedgeRoundRectCallout">
            <a:avLst>
              <a:gd name="adj1" fmla="val -72101"/>
              <a:gd name="adj2" fmla="val -2971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Type as shown here.</a:t>
            </a:r>
            <a:endParaRPr lang="en-US" dirty="0"/>
          </a:p>
        </p:txBody>
      </p:sp>
      <p:sp>
        <p:nvSpPr>
          <p:cNvPr id="11" name="Rounded Rectangular Callout 10"/>
          <p:cNvSpPr/>
          <p:nvPr/>
        </p:nvSpPr>
        <p:spPr>
          <a:xfrm>
            <a:off x="6238874" y="3268288"/>
            <a:ext cx="2343151" cy="383879"/>
          </a:xfrm>
          <a:prstGeom prst="wedgeRoundRectCallout">
            <a:avLst>
              <a:gd name="adj1" fmla="val -59284"/>
              <a:gd name="adj2" fmla="val 4257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Type as shown here.</a:t>
            </a:r>
            <a:endParaRPr lang="en-US" dirty="0"/>
          </a:p>
        </p:txBody>
      </p:sp>
      <p:sp>
        <p:nvSpPr>
          <p:cNvPr id="12" name="Rounded Rectangular Callout 11"/>
          <p:cNvSpPr/>
          <p:nvPr/>
        </p:nvSpPr>
        <p:spPr>
          <a:xfrm>
            <a:off x="8039100" y="3988097"/>
            <a:ext cx="2495551" cy="1263059"/>
          </a:xfrm>
          <a:prstGeom prst="wedgeRoundRectCallout">
            <a:avLst>
              <a:gd name="adj1" fmla="val -62325"/>
              <a:gd name="adj2" fmla="val 1382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5</a:t>
            </a:r>
            <a:r>
              <a:rPr lang="en-US" dirty="0" smtClean="0"/>
              <a:t>. Click this drop-down list and check Accepted Products and Rejected Products options.</a:t>
            </a:r>
            <a:endParaRPr lang="en-US" dirty="0"/>
          </a:p>
        </p:txBody>
      </p:sp>
      <p:sp>
        <p:nvSpPr>
          <p:cNvPr id="13" name="Rounded Rectangular Callout 12"/>
          <p:cNvSpPr/>
          <p:nvPr/>
        </p:nvSpPr>
        <p:spPr>
          <a:xfrm>
            <a:off x="2886520" y="990600"/>
            <a:ext cx="2771330" cy="428625"/>
          </a:xfrm>
          <a:prstGeom prst="wedgeRoundRectCallout">
            <a:avLst>
              <a:gd name="adj1" fmla="val -70337"/>
              <a:gd name="adj2" fmla="val 7917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6</a:t>
            </a:r>
            <a:r>
              <a:rPr lang="en-US" dirty="0" smtClean="0"/>
              <a:t>. Click the Save All button.</a:t>
            </a:r>
            <a:endParaRPr lang="en-US" dirty="0"/>
          </a:p>
        </p:txBody>
      </p:sp>
      <p:sp>
        <p:nvSpPr>
          <p:cNvPr id="14" name="Rounded Rectangular Callout 13"/>
          <p:cNvSpPr/>
          <p:nvPr/>
        </p:nvSpPr>
        <p:spPr>
          <a:xfrm>
            <a:off x="5767831" y="1204912"/>
            <a:ext cx="2271269" cy="614363"/>
          </a:xfrm>
          <a:prstGeom prst="wedgeRoundRectCallout">
            <a:avLst>
              <a:gd name="adj1" fmla="val -104478"/>
              <a:gd name="adj2" fmla="val 4444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7</a:t>
            </a:r>
            <a:r>
              <a:rPr lang="en-US" dirty="0" smtClean="0"/>
              <a:t>. Click this X to close the Cube Design tab.</a:t>
            </a:r>
            <a:endParaRPr lang="en-US" dirty="0"/>
          </a:p>
        </p:txBody>
      </p:sp>
    </p:spTree>
    <p:extLst>
      <p:ext uri="{BB962C8B-B14F-4D97-AF65-F5344CB8AC3E}">
        <p14:creationId xmlns:p14="http://schemas.microsoft.com/office/powerpoint/2010/main" val="1384659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721" y="1123950"/>
            <a:ext cx="9516533" cy="5353050"/>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a:t>
            </a:r>
            <a:endParaRPr lang="en-US" dirty="0"/>
          </a:p>
        </p:txBody>
      </p:sp>
      <p:sp>
        <p:nvSpPr>
          <p:cNvPr id="6" name="Rounded Rectangular Callout 5"/>
          <p:cNvSpPr/>
          <p:nvPr/>
        </p:nvSpPr>
        <p:spPr>
          <a:xfrm>
            <a:off x="5372099" y="2391988"/>
            <a:ext cx="2343151" cy="675062"/>
          </a:xfrm>
          <a:prstGeom prst="wedgeRoundRectCallout">
            <a:avLst>
              <a:gd name="adj1" fmla="val 82992"/>
              <a:gd name="adj2" fmla="val 10183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the Dimensions folder.</a:t>
            </a:r>
            <a:endParaRPr lang="en-US" dirty="0"/>
          </a:p>
        </p:txBody>
      </p:sp>
      <p:sp>
        <p:nvSpPr>
          <p:cNvPr id="7" name="Rounded Rectangular Callout 6"/>
          <p:cNvSpPr/>
          <p:nvPr/>
        </p:nvSpPr>
        <p:spPr>
          <a:xfrm>
            <a:off x="4438650" y="3800475"/>
            <a:ext cx="1657350" cy="698203"/>
          </a:xfrm>
          <a:prstGeom prst="wedgeRoundRectCallout">
            <a:avLst>
              <a:gd name="adj1" fmla="val 89974"/>
              <a:gd name="adj2" fmla="val -7621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New Dimension…</a:t>
            </a:r>
            <a:endParaRPr lang="en-US" dirty="0"/>
          </a:p>
        </p:txBody>
      </p:sp>
    </p:spTree>
    <p:extLst>
      <p:ext uri="{BB962C8B-B14F-4D97-AF65-F5344CB8AC3E}">
        <p14:creationId xmlns:p14="http://schemas.microsoft.com/office/powerpoint/2010/main" val="2497468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9601" y="1444625"/>
            <a:ext cx="4939748" cy="4351338"/>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987" y="1444625"/>
            <a:ext cx="4939749" cy="4351338"/>
          </a:xfrm>
          <a:prstGeom prst="rect">
            <a:avLst/>
          </a:prstGeom>
        </p:spPr>
      </p:pic>
      <p:sp>
        <p:nvSpPr>
          <p:cNvPr id="7" name="Rounded Rectangular Callout 6"/>
          <p:cNvSpPr/>
          <p:nvPr/>
        </p:nvSpPr>
        <p:spPr>
          <a:xfrm>
            <a:off x="2114550" y="3896938"/>
            <a:ext cx="1457326" cy="675062"/>
          </a:xfrm>
          <a:prstGeom prst="wedgeRoundRectCallout">
            <a:avLst>
              <a:gd name="adj1" fmla="val 48033"/>
              <a:gd name="adj2" fmla="val 1484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Next button.</a:t>
            </a:r>
            <a:endParaRPr lang="en-US" dirty="0"/>
          </a:p>
        </p:txBody>
      </p:sp>
      <p:sp>
        <p:nvSpPr>
          <p:cNvPr id="8" name="Rounded Rectangular Callout 7"/>
          <p:cNvSpPr/>
          <p:nvPr/>
        </p:nvSpPr>
        <p:spPr>
          <a:xfrm>
            <a:off x="8620125" y="2581275"/>
            <a:ext cx="1971675" cy="698203"/>
          </a:xfrm>
          <a:prstGeom prst="wedgeRoundRectCallout">
            <a:avLst>
              <a:gd name="adj1" fmla="val -101330"/>
              <a:gd name="adj2" fmla="val -1891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Be sure this option is selected.</a:t>
            </a:r>
            <a:endParaRPr lang="en-US" dirty="0"/>
          </a:p>
        </p:txBody>
      </p:sp>
      <p:sp>
        <p:nvSpPr>
          <p:cNvPr id="9" name="Rounded Rectangular Callout 8"/>
          <p:cNvSpPr/>
          <p:nvPr/>
        </p:nvSpPr>
        <p:spPr>
          <a:xfrm>
            <a:off x="7343775" y="3896938"/>
            <a:ext cx="1457326" cy="675062"/>
          </a:xfrm>
          <a:prstGeom prst="wedgeRoundRectCallout">
            <a:avLst>
              <a:gd name="adj1" fmla="val 48033"/>
              <a:gd name="adj2" fmla="val 1484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Next button.</a:t>
            </a:r>
            <a:endParaRPr lang="en-US" dirty="0"/>
          </a:p>
        </p:txBody>
      </p:sp>
      <p:sp>
        <p:nvSpPr>
          <p:cNvPr id="11"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17783630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425575"/>
            <a:ext cx="4711639" cy="43513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074" y="1425575"/>
            <a:ext cx="4714027" cy="4353543"/>
          </a:xfrm>
          <a:prstGeom prst="rect">
            <a:avLst/>
          </a:prstGeom>
        </p:spPr>
      </p:pic>
      <p:sp>
        <p:nvSpPr>
          <p:cNvPr id="8" name="Rounded Rectangular Callout 7"/>
          <p:cNvSpPr/>
          <p:nvPr/>
        </p:nvSpPr>
        <p:spPr>
          <a:xfrm>
            <a:off x="2019300" y="4011238"/>
            <a:ext cx="4181475" cy="1303712"/>
          </a:xfrm>
          <a:prstGeom prst="wedgeRoundRectCallout">
            <a:avLst>
              <a:gd name="adj1" fmla="val 26854"/>
              <a:gd name="adj2" fmla="val -8063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drop-down list of the </a:t>
            </a:r>
            <a:r>
              <a:rPr lang="en-US" dirty="0" err="1" smtClean="0"/>
              <a:t>ProductCode</a:t>
            </a:r>
            <a:r>
              <a:rPr lang="en-US" dirty="0" smtClean="0"/>
              <a:t> and then select the Blank entry from the list. Repeat the process for </a:t>
            </a:r>
            <a:r>
              <a:rPr lang="en-US" dirty="0" err="1" smtClean="0"/>
              <a:t>BatchNumber</a:t>
            </a:r>
            <a:r>
              <a:rPr lang="en-US" dirty="0" smtClean="0"/>
              <a:t> and </a:t>
            </a:r>
            <a:r>
              <a:rPr lang="en-US" dirty="0" err="1" smtClean="0"/>
              <a:t>MachineNumber</a:t>
            </a:r>
            <a:r>
              <a:rPr lang="en-US" dirty="0" smtClean="0"/>
              <a:t>.</a:t>
            </a:r>
            <a:endParaRPr lang="en-US" dirty="0"/>
          </a:p>
        </p:txBody>
      </p:sp>
      <p:sp>
        <p:nvSpPr>
          <p:cNvPr id="9" name="Rounded Rectangular Callout 8"/>
          <p:cNvSpPr/>
          <p:nvPr/>
        </p:nvSpPr>
        <p:spPr>
          <a:xfrm>
            <a:off x="2619375" y="1270070"/>
            <a:ext cx="3771899" cy="1225479"/>
          </a:xfrm>
          <a:prstGeom prst="wedgeRoundRectCallout">
            <a:avLst>
              <a:gd name="adj1" fmla="val -58361"/>
              <a:gd name="adj2" fmla="val 9199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a:t>
            </a:r>
            <a:r>
              <a:rPr lang="en-US" dirty="0" err="1" smtClean="0"/>
              <a:t>ManufacturingFact</a:t>
            </a:r>
            <a:r>
              <a:rPr lang="en-US" dirty="0" smtClean="0"/>
              <a:t>. Although it is a fact table, it also contains the date information, which is needed for the time dimension.</a:t>
            </a:r>
            <a:endParaRPr lang="en-US" dirty="0"/>
          </a:p>
        </p:txBody>
      </p:sp>
      <p:sp>
        <p:nvSpPr>
          <p:cNvPr id="10" name="Rounded Rectangular Callout 9"/>
          <p:cNvSpPr/>
          <p:nvPr/>
        </p:nvSpPr>
        <p:spPr>
          <a:xfrm>
            <a:off x="7829550" y="2158018"/>
            <a:ext cx="2724150" cy="985232"/>
          </a:xfrm>
          <a:prstGeom prst="wedgeRoundRectCallout">
            <a:avLst>
              <a:gd name="adj1" fmla="val -67002"/>
              <a:gd name="adj2" fmla="val 7299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After Step 2, the Key Columns list contains only </a:t>
            </a:r>
            <a:r>
              <a:rPr lang="en-US" dirty="0" err="1" smtClean="0"/>
              <a:t>DateOfManufacture</a:t>
            </a:r>
            <a:r>
              <a:rPr lang="en-US" dirty="0" smtClean="0"/>
              <a:t>.</a:t>
            </a:r>
            <a:endParaRPr lang="en-US" dirty="0"/>
          </a:p>
        </p:txBody>
      </p:sp>
      <p:sp>
        <p:nvSpPr>
          <p:cNvPr id="11" name="Rounded Rectangular Callout 10"/>
          <p:cNvSpPr/>
          <p:nvPr/>
        </p:nvSpPr>
        <p:spPr>
          <a:xfrm>
            <a:off x="6890913" y="3806241"/>
            <a:ext cx="3067050" cy="409994"/>
          </a:xfrm>
          <a:prstGeom prst="wedgeRoundRectCallout">
            <a:avLst>
              <a:gd name="adj1" fmla="val -42947"/>
              <a:gd name="adj2" fmla="val 2240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Select </a:t>
            </a:r>
            <a:r>
              <a:rPr lang="en-US" dirty="0" err="1" smtClean="0"/>
              <a:t>DateOfManufacture</a:t>
            </a:r>
            <a:r>
              <a:rPr lang="en-US" dirty="0" smtClean="0"/>
              <a:t>.</a:t>
            </a:r>
            <a:endParaRPr lang="en-US" dirty="0"/>
          </a:p>
        </p:txBody>
      </p:sp>
      <p:sp>
        <p:nvSpPr>
          <p:cNvPr id="12" name="Rounded Rectangular Callout 11"/>
          <p:cNvSpPr/>
          <p:nvPr/>
        </p:nvSpPr>
        <p:spPr>
          <a:xfrm>
            <a:off x="8291087" y="4293813"/>
            <a:ext cx="2481688" cy="409994"/>
          </a:xfrm>
          <a:prstGeom prst="wedgeRoundRectCallout">
            <a:avLst>
              <a:gd name="adj1" fmla="val -36422"/>
              <a:gd name="adj2" fmla="val 18915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5</a:t>
            </a:r>
            <a:r>
              <a:rPr lang="en-US" dirty="0" smtClean="0"/>
              <a:t>. Click the Next button.</a:t>
            </a:r>
            <a:endParaRPr lang="en-US" dirty="0"/>
          </a:p>
        </p:txBody>
      </p:sp>
      <p:sp>
        <p:nvSpPr>
          <p:cNvPr id="13"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12353212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50" y="1454150"/>
            <a:ext cx="4711639" cy="4351338"/>
          </a:xfrm>
        </p:spPr>
      </p:pic>
      <p:sp>
        <p:nvSpPr>
          <p:cNvPr id="7" name="Rounded Rectangular Callout 6"/>
          <p:cNvSpPr/>
          <p:nvPr/>
        </p:nvSpPr>
        <p:spPr>
          <a:xfrm>
            <a:off x="3799626" y="4172744"/>
            <a:ext cx="2629749" cy="409994"/>
          </a:xfrm>
          <a:prstGeom prst="wedgeRoundRectCallout">
            <a:avLst>
              <a:gd name="adj1" fmla="val -26798"/>
              <a:gd name="adj2" fmla="val 24026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Next button.</a:t>
            </a:r>
            <a:endParaRPr lang="en-US" dirty="0"/>
          </a:p>
        </p:txBody>
      </p:sp>
      <p:sp>
        <p:nvSpPr>
          <p:cNvPr id="8" name="Rounded Rectangular Callout 7"/>
          <p:cNvSpPr/>
          <p:nvPr/>
        </p:nvSpPr>
        <p:spPr>
          <a:xfrm>
            <a:off x="3932977" y="2764046"/>
            <a:ext cx="1515324" cy="712579"/>
          </a:xfrm>
          <a:prstGeom prst="wedgeRoundRectCallout">
            <a:avLst>
              <a:gd name="adj1" fmla="val -75817"/>
              <a:gd name="adj2" fmla="val -2212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Uncheck all options.</a:t>
            </a:r>
            <a:endParaRPr lang="en-US" dirty="0"/>
          </a:p>
        </p:txBody>
      </p:sp>
      <p:sp>
        <p:nvSpPr>
          <p:cNvPr id="6"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3550488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3950" y="1204516"/>
            <a:ext cx="9508772" cy="5348684"/>
          </a:xfrm>
        </p:spPr>
      </p:pic>
      <p:sp>
        <p:nvSpPr>
          <p:cNvPr id="6" name="Rounded Rectangular Callout 5"/>
          <p:cNvSpPr/>
          <p:nvPr/>
        </p:nvSpPr>
        <p:spPr>
          <a:xfrm>
            <a:off x="7485800" y="1143000"/>
            <a:ext cx="3067899" cy="1256507"/>
          </a:xfrm>
          <a:prstGeom prst="wedgeRoundRectCallout">
            <a:avLst>
              <a:gd name="adj1" fmla="val -48574"/>
              <a:gd name="adj2" fmla="val 10684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drop-down arrow, expand the Date entry, expand the Calendar entry, select Date and click OK.</a:t>
            </a:r>
            <a:endParaRPr lang="en-US" dirty="0"/>
          </a:p>
        </p:txBody>
      </p:sp>
      <p:sp>
        <p:nvSpPr>
          <p:cNvPr id="7" name="Rounded Rectangular Callout 6"/>
          <p:cNvSpPr/>
          <p:nvPr/>
        </p:nvSpPr>
        <p:spPr>
          <a:xfrm>
            <a:off x="1828800" y="2687846"/>
            <a:ext cx="1724025" cy="1265029"/>
          </a:xfrm>
          <a:prstGeom prst="wedgeRoundRectCallout">
            <a:avLst>
              <a:gd name="adj1" fmla="val 70013"/>
              <a:gd name="adj2" fmla="val 192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Be sure to check only the four options as shown here. </a:t>
            </a:r>
            <a:endParaRPr lang="en-US" dirty="0"/>
          </a:p>
        </p:txBody>
      </p:sp>
      <p:sp>
        <p:nvSpPr>
          <p:cNvPr id="8"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4093495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4425" y="1199158"/>
            <a:ext cx="9667875" cy="5438180"/>
          </a:xfrm>
        </p:spPr>
      </p:pic>
      <p:sp>
        <p:nvSpPr>
          <p:cNvPr id="8" name="Rounded Rectangular Callout 7"/>
          <p:cNvSpPr/>
          <p:nvPr/>
        </p:nvSpPr>
        <p:spPr>
          <a:xfrm>
            <a:off x="7590575" y="1685925"/>
            <a:ext cx="3067899" cy="1256507"/>
          </a:xfrm>
          <a:prstGeom prst="wedgeRoundRectCallout">
            <a:avLst>
              <a:gd name="adj1" fmla="val -48574"/>
              <a:gd name="adj2" fmla="val 10684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drop-down arrow, expand the Date entry, expand the Calendar entry, select Year and click OK.</a:t>
            </a:r>
            <a:endParaRPr lang="en-US" dirty="0"/>
          </a:p>
        </p:txBody>
      </p:sp>
      <p:sp>
        <p:nvSpPr>
          <p:cNvPr id="9" name="Rounded Rectangular Callout 8"/>
          <p:cNvSpPr/>
          <p:nvPr/>
        </p:nvSpPr>
        <p:spPr>
          <a:xfrm>
            <a:off x="495300" y="2590007"/>
            <a:ext cx="3315549" cy="704850"/>
          </a:xfrm>
          <a:prstGeom prst="wedgeRoundRectCallout">
            <a:avLst>
              <a:gd name="adj1" fmla="val 59444"/>
              <a:gd name="adj2" fmla="val 1203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Repeat Step 1 for Quarter Of Manufacture, selecting Quarter.</a:t>
            </a:r>
            <a:endParaRPr lang="en-US" dirty="0"/>
          </a:p>
        </p:txBody>
      </p:sp>
      <p:sp>
        <p:nvSpPr>
          <p:cNvPr id="11" name="Rounded Rectangular Callout 10"/>
          <p:cNvSpPr/>
          <p:nvPr/>
        </p:nvSpPr>
        <p:spPr>
          <a:xfrm>
            <a:off x="495299" y="4421289"/>
            <a:ext cx="3315549" cy="704850"/>
          </a:xfrm>
          <a:prstGeom prst="wedgeRoundRectCallout">
            <a:avLst>
              <a:gd name="adj1" fmla="val 60020"/>
              <a:gd name="adj2" fmla="val -11072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Repeat Step 1 for Month Of Manufacture, selecting Month.</a:t>
            </a:r>
            <a:endParaRPr lang="en-US" dirty="0"/>
          </a:p>
        </p:txBody>
      </p:sp>
      <p:sp>
        <p:nvSpPr>
          <p:cNvPr id="10"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21673527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6449" y="1292225"/>
            <a:ext cx="4713785" cy="4353319"/>
          </a:xfrm>
          <a:prstGeom prst="rect">
            <a:avLst/>
          </a:prstGeom>
        </p:spPr>
      </p:pic>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292225"/>
            <a:ext cx="4711639" cy="4351338"/>
          </a:xfrm>
        </p:spPr>
      </p:pic>
      <p:sp>
        <p:nvSpPr>
          <p:cNvPr id="5" name="Rounded Rectangular Callout 4"/>
          <p:cNvSpPr/>
          <p:nvPr/>
        </p:nvSpPr>
        <p:spPr>
          <a:xfrm>
            <a:off x="3346419" y="5878513"/>
            <a:ext cx="2490018" cy="447675"/>
          </a:xfrm>
          <a:prstGeom prst="wedgeRoundRectCallout">
            <a:avLst>
              <a:gd name="adj1" fmla="val -34647"/>
              <a:gd name="adj2" fmla="val -16556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Next button.</a:t>
            </a:r>
            <a:endParaRPr lang="en-US" dirty="0"/>
          </a:p>
        </p:txBody>
      </p:sp>
      <p:sp>
        <p:nvSpPr>
          <p:cNvPr id="6" name="Rounded Rectangular Callout 5"/>
          <p:cNvSpPr/>
          <p:nvPr/>
        </p:nvSpPr>
        <p:spPr>
          <a:xfrm>
            <a:off x="1689493" y="4034736"/>
            <a:ext cx="2819400" cy="965889"/>
          </a:xfrm>
          <a:prstGeom prst="wedgeRoundRectCallout">
            <a:avLst>
              <a:gd name="adj1" fmla="val 39270"/>
              <a:gd name="adj2" fmla="val -9025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After changing the four attribute types, the wizard should look as shown here.</a:t>
            </a:r>
            <a:endParaRPr lang="en-US" dirty="0"/>
          </a:p>
        </p:txBody>
      </p:sp>
      <p:sp>
        <p:nvSpPr>
          <p:cNvPr id="10" name="Rounded Rectangular Callout 9"/>
          <p:cNvSpPr/>
          <p:nvPr/>
        </p:nvSpPr>
        <p:spPr>
          <a:xfrm>
            <a:off x="7718393" y="2287588"/>
            <a:ext cx="3359181" cy="447675"/>
          </a:xfrm>
          <a:prstGeom prst="wedgeRoundRectCallout">
            <a:avLst>
              <a:gd name="adj1" fmla="val -77867"/>
              <a:gd name="adj2" fmla="val -173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Change the name to Dim Time.</a:t>
            </a:r>
            <a:endParaRPr lang="en-US" dirty="0"/>
          </a:p>
        </p:txBody>
      </p:sp>
      <p:sp>
        <p:nvSpPr>
          <p:cNvPr id="11" name="Rounded Rectangular Callout 10"/>
          <p:cNvSpPr/>
          <p:nvPr/>
        </p:nvSpPr>
        <p:spPr>
          <a:xfrm>
            <a:off x="7365968" y="4293842"/>
            <a:ext cx="2635281" cy="447675"/>
          </a:xfrm>
          <a:prstGeom prst="wedgeRoundRectCallout">
            <a:avLst>
              <a:gd name="adj1" fmla="val 17994"/>
              <a:gd name="adj2" fmla="val 13443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Finish button.</a:t>
            </a:r>
            <a:endParaRPr lang="en-US" dirty="0"/>
          </a:p>
        </p:txBody>
      </p:sp>
      <p:sp>
        <p:nvSpPr>
          <p:cNvPr id="12"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5830092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899" y="1193800"/>
            <a:ext cx="9763125" cy="5491758"/>
          </a:xfrm>
        </p:spPr>
      </p:pic>
      <p:sp>
        <p:nvSpPr>
          <p:cNvPr id="6" name="Rounded Rectangular Callout 5"/>
          <p:cNvSpPr/>
          <p:nvPr/>
        </p:nvSpPr>
        <p:spPr>
          <a:xfrm>
            <a:off x="4576760" y="1548711"/>
            <a:ext cx="3386139" cy="965889"/>
          </a:xfrm>
          <a:prstGeom prst="wedgeRoundRectCallout">
            <a:avLst>
              <a:gd name="adj1" fmla="val -70868"/>
              <a:gd name="adj2" fmla="val 6358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Right-click Date Of Manufacture attribute and select Rename. Rename it to Date.</a:t>
            </a:r>
            <a:endParaRPr lang="en-US" dirty="0"/>
          </a:p>
        </p:txBody>
      </p:sp>
      <p:sp>
        <p:nvSpPr>
          <p:cNvPr id="7" name="Rounded Rectangular Callout 6"/>
          <p:cNvSpPr/>
          <p:nvPr/>
        </p:nvSpPr>
        <p:spPr>
          <a:xfrm>
            <a:off x="671510" y="3418634"/>
            <a:ext cx="2633665" cy="2143966"/>
          </a:xfrm>
          <a:prstGeom prst="wedgeRoundRectCallout">
            <a:avLst>
              <a:gd name="adj1" fmla="val 36707"/>
              <a:gd name="adj2" fmla="val -6421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Repeat Step 1 three more times to rename Month Of Manufacture to Month, Quarter Of Manufacture to Quarter, and Year Of Manufacture to Year.</a:t>
            </a:r>
            <a:endParaRPr lang="en-US" dirty="0"/>
          </a:p>
        </p:txBody>
      </p:sp>
      <p:sp>
        <p:nvSpPr>
          <p:cNvPr id="8"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704796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9300"/>
          </a:xfrm>
        </p:spPr>
        <p:txBody>
          <a:bodyPr/>
          <a:lstStyle/>
          <a:p>
            <a:r>
              <a:rPr lang="en-US" sz="3200" dirty="0" smtClean="0"/>
              <a:t>Run the SQL Server Data Tools as Administrator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124" y="1384300"/>
            <a:ext cx="9138355" cy="5140325"/>
          </a:xfrm>
        </p:spPr>
      </p:pic>
      <p:sp>
        <p:nvSpPr>
          <p:cNvPr id="5" name="Rounded Rectangular Callout 4"/>
          <p:cNvSpPr/>
          <p:nvPr/>
        </p:nvSpPr>
        <p:spPr>
          <a:xfrm>
            <a:off x="2171700" y="3452814"/>
            <a:ext cx="2695575" cy="790574"/>
          </a:xfrm>
          <a:prstGeom prst="wedgeRoundRectCallout">
            <a:avLst>
              <a:gd name="adj1" fmla="val 94261"/>
              <a:gd name="adj2" fmla="val 2452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the SQL Server Data Tools icon.</a:t>
            </a:r>
            <a:endParaRPr lang="en-US" dirty="0"/>
          </a:p>
        </p:txBody>
      </p:sp>
      <p:sp>
        <p:nvSpPr>
          <p:cNvPr id="6" name="Rounded Rectangular Callout 5"/>
          <p:cNvSpPr/>
          <p:nvPr/>
        </p:nvSpPr>
        <p:spPr>
          <a:xfrm>
            <a:off x="9024937" y="4600576"/>
            <a:ext cx="2695575" cy="761999"/>
          </a:xfrm>
          <a:prstGeom prst="wedgeRoundRectCallout">
            <a:avLst>
              <a:gd name="adj1" fmla="val -93018"/>
              <a:gd name="adj2" fmla="val 115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Run as administrator</a:t>
            </a:r>
            <a:endParaRPr lang="en-US" dirty="0"/>
          </a:p>
        </p:txBody>
      </p:sp>
    </p:spTree>
    <p:extLst>
      <p:ext uri="{BB962C8B-B14F-4D97-AF65-F5344CB8AC3E}">
        <p14:creationId xmlns:p14="http://schemas.microsoft.com/office/powerpoint/2010/main" val="8895067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257299"/>
            <a:ext cx="9567333" cy="5381625"/>
          </a:xfrm>
        </p:spPr>
      </p:pic>
      <p:sp>
        <p:nvSpPr>
          <p:cNvPr id="6" name="Rounded Rectangular Callout 5"/>
          <p:cNvSpPr/>
          <p:nvPr/>
        </p:nvSpPr>
        <p:spPr>
          <a:xfrm>
            <a:off x="504824" y="3075734"/>
            <a:ext cx="2162175" cy="1296241"/>
          </a:xfrm>
          <a:prstGeom prst="wedgeRoundRectCallout">
            <a:avLst>
              <a:gd name="adj1" fmla="val 51714"/>
              <a:gd name="adj2" fmla="val -6407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After changing the attribute names, they should look as shown here.</a:t>
            </a:r>
            <a:endParaRPr lang="en-US" dirty="0"/>
          </a:p>
        </p:txBody>
      </p:sp>
      <p:sp>
        <p:nvSpPr>
          <p:cNvPr id="12" name="Rounded Rectangular Callout 11"/>
          <p:cNvSpPr/>
          <p:nvPr/>
        </p:nvSpPr>
        <p:spPr>
          <a:xfrm>
            <a:off x="2809874" y="3642890"/>
            <a:ext cx="2162175" cy="1296241"/>
          </a:xfrm>
          <a:prstGeom prst="wedgeRoundRectCallout">
            <a:avLst>
              <a:gd name="adj1" fmla="val 28806"/>
              <a:gd name="adj2" fmla="val -7583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Drag the Year attribute and drop it in the Hierarchies area.</a:t>
            </a:r>
            <a:endParaRPr lang="en-US" dirty="0"/>
          </a:p>
        </p:txBody>
      </p:sp>
      <p:sp>
        <p:nvSpPr>
          <p:cNvPr id="13" name="Rounded Rectangular Callout 12"/>
          <p:cNvSpPr/>
          <p:nvPr/>
        </p:nvSpPr>
        <p:spPr>
          <a:xfrm>
            <a:off x="5114924" y="3948111"/>
            <a:ext cx="2667001" cy="1862139"/>
          </a:xfrm>
          <a:prstGeom prst="wedgeRoundRectCallout">
            <a:avLst>
              <a:gd name="adj1" fmla="val -55620"/>
              <a:gd name="adj2" fmla="val -9008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Drag the Quarter attribute and drop it on &lt;new level&gt; in the Hierarchies area. Repeat this process for Month and Date attributes.</a:t>
            </a:r>
            <a:endParaRPr lang="en-US" dirty="0"/>
          </a:p>
        </p:txBody>
      </p:sp>
      <p:sp>
        <p:nvSpPr>
          <p:cNvPr id="7"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25642457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525" y="1220589"/>
            <a:ext cx="9572625" cy="5384602"/>
          </a:xfrm>
        </p:spPr>
      </p:pic>
      <p:sp>
        <p:nvSpPr>
          <p:cNvPr id="6" name="Rounded Rectangular Callout 5"/>
          <p:cNvSpPr/>
          <p:nvPr/>
        </p:nvSpPr>
        <p:spPr>
          <a:xfrm>
            <a:off x="4581525" y="1181100"/>
            <a:ext cx="3524250" cy="965889"/>
          </a:xfrm>
          <a:prstGeom prst="wedgeRoundRectCallout">
            <a:avLst>
              <a:gd name="adj1" fmla="val -40327"/>
              <a:gd name="adj2" fmla="val 941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Right-click the word “Hierarchy” and select Rename. Rename it to Date Hierarchy and press Enter.</a:t>
            </a:r>
            <a:endParaRPr lang="en-US" dirty="0"/>
          </a:p>
        </p:txBody>
      </p:sp>
      <p:sp>
        <p:nvSpPr>
          <p:cNvPr id="9" name="Rounded Rectangular Callout 8"/>
          <p:cNvSpPr/>
          <p:nvPr/>
        </p:nvSpPr>
        <p:spPr>
          <a:xfrm>
            <a:off x="2028825" y="3465215"/>
            <a:ext cx="2790825" cy="447675"/>
          </a:xfrm>
          <a:prstGeom prst="wedgeRoundRectCallout">
            <a:avLst>
              <a:gd name="adj1" fmla="val -12303"/>
              <a:gd name="adj2" fmla="val -11780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all four attributes</a:t>
            </a:r>
            <a:endParaRPr lang="en-US" dirty="0"/>
          </a:p>
        </p:txBody>
      </p:sp>
      <p:sp>
        <p:nvSpPr>
          <p:cNvPr id="12" name="Rounded Rectangular Callout 11"/>
          <p:cNvSpPr/>
          <p:nvPr/>
        </p:nvSpPr>
        <p:spPr>
          <a:xfrm>
            <a:off x="5519737" y="5255915"/>
            <a:ext cx="1647825" cy="447675"/>
          </a:xfrm>
          <a:prstGeom prst="wedgeRoundRectCallout">
            <a:avLst>
              <a:gd name="adj1" fmla="val 118684"/>
              <a:gd name="adj2" fmla="val 3325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Select False.</a:t>
            </a:r>
            <a:endParaRPr lang="en-US" dirty="0"/>
          </a:p>
        </p:txBody>
      </p:sp>
      <p:sp>
        <p:nvSpPr>
          <p:cNvPr id="7"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30235565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055" y="1076324"/>
            <a:ext cx="9771945" cy="5496719"/>
          </a:xfrm>
        </p:spPr>
      </p:pic>
      <p:sp>
        <p:nvSpPr>
          <p:cNvPr id="6" name="Rounded Rectangular Callout 5"/>
          <p:cNvSpPr/>
          <p:nvPr/>
        </p:nvSpPr>
        <p:spPr>
          <a:xfrm>
            <a:off x="5924902" y="1566538"/>
            <a:ext cx="3971925" cy="562769"/>
          </a:xfrm>
          <a:prstGeom prst="wedgeRoundRectCallout">
            <a:avLst>
              <a:gd name="adj1" fmla="val -82294"/>
              <a:gd name="adj2" fmla="val 2541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Click the Attribute Relationships tab.</a:t>
            </a:r>
            <a:endParaRPr lang="en-US" dirty="0"/>
          </a:p>
        </p:txBody>
      </p:sp>
      <p:sp>
        <p:nvSpPr>
          <p:cNvPr id="7" name="Rounded Rectangular Callout 6"/>
          <p:cNvSpPr/>
          <p:nvPr/>
        </p:nvSpPr>
        <p:spPr>
          <a:xfrm>
            <a:off x="6624812" y="3011089"/>
            <a:ext cx="4676776" cy="1042592"/>
          </a:xfrm>
          <a:prstGeom prst="wedgeRoundRectCallout">
            <a:avLst>
              <a:gd name="adj1" fmla="val -29391"/>
              <a:gd name="adj2" fmla="val -7652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Set the relationships as shown here. To do it: (a) Drag the Month and drop it on the Quarter. (b) Drag the Quarter and drop it on the Year. </a:t>
            </a:r>
            <a:endParaRPr lang="en-US" dirty="0"/>
          </a:p>
        </p:txBody>
      </p:sp>
      <p:sp>
        <p:nvSpPr>
          <p:cNvPr id="8" name="Rounded Rectangular Callout 7"/>
          <p:cNvSpPr/>
          <p:nvPr/>
        </p:nvSpPr>
        <p:spPr>
          <a:xfrm>
            <a:off x="3295474" y="3172815"/>
            <a:ext cx="3152774" cy="1303736"/>
          </a:xfrm>
          <a:prstGeom prst="wedgeRoundRectCallout">
            <a:avLst>
              <a:gd name="adj1" fmla="val -22765"/>
              <a:gd name="adj2" fmla="val -10082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Right-click each of the three relationship arrows. Select Relationship Type | Rigid from the context menu.</a:t>
            </a:r>
            <a:endParaRPr lang="en-US" dirty="0"/>
          </a:p>
        </p:txBody>
      </p:sp>
      <p:sp>
        <p:nvSpPr>
          <p:cNvPr id="9" name="Rounded Rectangular Callout 8"/>
          <p:cNvSpPr/>
          <p:nvPr/>
        </p:nvSpPr>
        <p:spPr>
          <a:xfrm>
            <a:off x="347136" y="2001141"/>
            <a:ext cx="1752600" cy="647106"/>
          </a:xfrm>
          <a:prstGeom prst="wedgeRoundRectCallout">
            <a:avLst>
              <a:gd name="adj1" fmla="val 51776"/>
              <a:gd name="adj2" fmla="val -10236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Save All button.</a:t>
            </a:r>
            <a:endParaRPr lang="en-US" dirty="0"/>
          </a:p>
        </p:txBody>
      </p:sp>
      <p:sp>
        <p:nvSpPr>
          <p:cNvPr id="10" name="Rounded Rectangular Callout 9"/>
          <p:cNvSpPr/>
          <p:nvPr/>
        </p:nvSpPr>
        <p:spPr>
          <a:xfrm>
            <a:off x="3897843" y="963062"/>
            <a:ext cx="1752600" cy="685505"/>
          </a:xfrm>
          <a:prstGeom prst="wedgeRoundRectCallout">
            <a:avLst>
              <a:gd name="adj1" fmla="val -48767"/>
              <a:gd name="adj2" fmla="val 727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5</a:t>
            </a:r>
            <a:r>
              <a:rPr lang="en-US" dirty="0" smtClean="0"/>
              <a:t>. Click this X to close the tab.</a:t>
            </a:r>
            <a:endParaRPr lang="en-US" dirty="0"/>
          </a:p>
        </p:txBody>
      </p:sp>
      <p:sp>
        <p:nvSpPr>
          <p:cNvPr id="11"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Time Dimension (continued)</a:t>
            </a:r>
            <a:endParaRPr lang="en-US" dirty="0"/>
          </a:p>
        </p:txBody>
      </p:sp>
    </p:spTree>
    <p:extLst>
      <p:ext uri="{BB962C8B-B14F-4D97-AF65-F5344CB8AC3E}">
        <p14:creationId xmlns:p14="http://schemas.microsoft.com/office/powerpoint/2010/main" val="31126666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522" y="1152524"/>
            <a:ext cx="9655528" cy="5431235"/>
          </a:xfrm>
        </p:spPr>
      </p:pic>
      <p:sp>
        <p:nvSpPr>
          <p:cNvPr id="6" name="Rounded Rectangular Callout 5"/>
          <p:cNvSpPr/>
          <p:nvPr/>
        </p:nvSpPr>
        <p:spPr>
          <a:xfrm>
            <a:off x="9753600" y="2200275"/>
            <a:ext cx="2066925" cy="965889"/>
          </a:xfrm>
          <a:prstGeom prst="wedgeRoundRectCallout">
            <a:avLst>
              <a:gd name="adj1" fmla="val -40327"/>
              <a:gd name="adj2" fmla="val 941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Double-click the Dim Machine dimension</a:t>
            </a:r>
            <a:endParaRPr lang="en-US" dirty="0"/>
          </a:p>
        </p:txBody>
      </p:sp>
      <p:sp>
        <p:nvSpPr>
          <p:cNvPr id="7" name="Rounded Rectangular Callout 6"/>
          <p:cNvSpPr/>
          <p:nvPr/>
        </p:nvSpPr>
        <p:spPr>
          <a:xfrm>
            <a:off x="800100" y="3254765"/>
            <a:ext cx="1533525" cy="1288659"/>
          </a:xfrm>
          <a:prstGeom prst="wedgeRoundRectCallout">
            <a:avLst>
              <a:gd name="adj1" fmla="val 75632"/>
              <a:gd name="adj2" fmla="val -15312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The Dim Machine dimension tab appears.</a:t>
            </a:r>
            <a:endParaRPr lang="en-US" dirty="0"/>
          </a:p>
        </p:txBody>
      </p:sp>
      <p:sp>
        <p:nvSpPr>
          <p:cNvPr id="9"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Hierarchies for Dim Machine Dimension</a:t>
            </a:r>
            <a:endParaRPr lang="en-US" dirty="0"/>
          </a:p>
        </p:txBody>
      </p:sp>
      <p:sp>
        <p:nvSpPr>
          <p:cNvPr id="10" name="Rounded Rectangular Callout 9"/>
          <p:cNvSpPr/>
          <p:nvPr/>
        </p:nvSpPr>
        <p:spPr>
          <a:xfrm>
            <a:off x="2895600" y="4026290"/>
            <a:ext cx="2505075" cy="1288659"/>
          </a:xfrm>
          <a:prstGeom prst="wedgeRoundRectCallout">
            <a:avLst>
              <a:gd name="adj1" fmla="val -6977"/>
              <a:gd name="adj2" fmla="val -11469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We need to drag and drop attributes here to create two hierarchies. See next slide.</a:t>
            </a:r>
            <a:endParaRPr lang="en-US" dirty="0"/>
          </a:p>
        </p:txBody>
      </p:sp>
    </p:spTree>
    <p:extLst>
      <p:ext uri="{BB962C8B-B14F-4D97-AF65-F5344CB8AC3E}">
        <p14:creationId xmlns:p14="http://schemas.microsoft.com/office/powerpoint/2010/main" val="15984583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1" y="1095374"/>
            <a:ext cx="9538053" cy="5365155"/>
          </a:xfrm>
        </p:spPr>
      </p:pic>
      <p:sp>
        <p:nvSpPr>
          <p:cNvPr id="6"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Hierarchies for Dim Machine Dimension (cont.)</a:t>
            </a:r>
            <a:endParaRPr lang="en-US" dirty="0"/>
          </a:p>
        </p:txBody>
      </p:sp>
      <p:sp>
        <p:nvSpPr>
          <p:cNvPr id="9" name="Rounded Rectangular Callout 8"/>
          <p:cNvSpPr/>
          <p:nvPr/>
        </p:nvSpPr>
        <p:spPr>
          <a:xfrm>
            <a:off x="4981399" y="2216146"/>
            <a:ext cx="3610151" cy="675285"/>
          </a:xfrm>
          <a:prstGeom prst="wedgeRoundRectCallout">
            <a:avLst>
              <a:gd name="adj1" fmla="val -58112"/>
              <a:gd name="adj2" fmla="val -490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Create a new hierarchy as shown and name it Material Hierarchy.</a:t>
            </a:r>
            <a:endParaRPr lang="en-US" dirty="0"/>
          </a:p>
        </p:txBody>
      </p:sp>
      <p:sp>
        <p:nvSpPr>
          <p:cNvPr id="10" name="Rounded Rectangular Callout 9"/>
          <p:cNvSpPr/>
          <p:nvPr/>
        </p:nvSpPr>
        <p:spPr>
          <a:xfrm>
            <a:off x="4981399" y="3102666"/>
            <a:ext cx="3610151" cy="675285"/>
          </a:xfrm>
          <a:prstGeom prst="wedgeRoundRectCallout">
            <a:avLst>
              <a:gd name="adj1" fmla="val -58112"/>
              <a:gd name="adj2" fmla="val -490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Create a second hierarchy as shown and name it Plant Hierarchy.</a:t>
            </a:r>
            <a:endParaRPr lang="en-US" dirty="0"/>
          </a:p>
        </p:txBody>
      </p:sp>
      <p:sp>
        <p:nvSpPr>
          <p:cNvPr id="11" name="Rounded Rectangular Callout 10"/>
          <p:cNvSpPr/>
          <p:nvPr/>
        </p:nvSpPr>
        <p:spPr>
          <a:xfrm>
            <a:off x="1142825" y="3883716"/>
            <a:ext cx="2114726" cy="675285"/>
          </a:xfrm>
          <a:prstGeom prst="wedgeRoundRectCallout">
            <a:avLst>
              <a:gd name="adj1" fmla="val 33612"/>
              <a:gd name="adj2" fmla="val -15865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Select all of these five attributes.</a:t>
            </a:r>
            <a:endParaRPr lang="en-US" dirty="0"/>
          </a:p>
        </p:txBody>
      </p:sp>
      <p:sp>
        <p:nvSpPr>
          <p:cNvPr id="12" name="Rounded Rectangular Callout 11"/>
          <p:cNvSpPr/>
          <p:nvPr/>
        </p:nvSpPr>
        <p:spPr>
          <a:xfrm>
            <a:off x="4276725" y="5226742"/>
            <a:ext cx="2981326" cy="1021658"/>
          </a:xfrm>
          <a:prstGeom prst="wedgeRoundRectCallout">
            <a:avLst>
              <a:gd name="adj1" fmla="val 82369"/>
              <a:gd name="adj2" fmla="val -2665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While the five attributes in Step 3 are selected, select False for this property.</a:t>
            </a:r>
            <a:endParaRPr lang="en-US" dirty="0"/>
          </a:p>
        </p:txBody>
      </p:sp>
    </p:spTree>
    <p:extLst>
      <p:ext uri="{BB962C8B-B14F-4D97-AF65-F5344CB8AC3E}">
        <p14:creationId xmlns:p14="http://schemas.microsoft.com/office/powerpoint/2010/main" val="15274421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855" y="1104900"/>
            <a:ext cx="9922933" cy="5581650"/>
          </a:xfrm>
        </p:spPr>
      </p:pic>
      <p:sp>
        <p:nvSpPr>
          <p:cNvPr id="5"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Hierarchies for Dim Machine Dimension (cont.)</a:t>
            </a:r>
            <a:endParaRPr lang="en-US" dirty="0"/>
          </a:p>
        </p:txBody>
      </p:sp>
      <p:sp>
        <p:nvSpPr>
          <p:cNvPr id="6" name="Rounded Rectangular Callout 5"/>
          <p:cNvSpPr/>
          <p:nvPr/>
        </p:nvSpPr>
        <p:spPr>
          <a:xfrm>
            <a:off x="5860520" y="1139128"/>
            <a:ext cx="2352851" cy="675285"/>
          </a:xfrm>
          <a:prstGeom prst="wedgeRoundRectCallout">
            <a:avLst>
              <a:gd name="adj1" fmla="val -95284"/>
              <a:gd name="adj2" fmla="val 754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the Attribute Relationships tab.</a:t>
            </a:r>
            <a:endParaRPr lang="en-US" dirty="0"/>
          </a:p>
        </p:txBody>
      </p:sp>
      <p:sp>
        <p:nvSpPr>
          <p:cNvPr id="7" name="Rounded Rectangular Callout 6"/>
          <p:cNvSpPr/>
          <p:nvPr/>
        </p:nvSpPr>
        <p:spPr>
          <a:xfrm>
            <a:off x="6259512" y="1962942"/>
            <a:ext cx="4610276" cy="675285"/>
          </a:xfrm>
          <a:prstGeom prst="wedgeRoundRectCallout">
            <a:avLst>
              <a:gd name="adj1" fmla="val -75260"/>
              <a:gd name="adj2" fmla="val 6985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Right-click one of the relationship arrow. Select Relationship Type and then select Rigid.</a:t>
            </a:r>
            <a:endParaRPr lang="en-US" dirty="0"/>
          </a:p>
        </p:txBody>
      </p:sp>
      <p:sp>
        <p:nvSpPr>
          <p:cNvPr id="8" name="Rounded Rectangular Callout 7"/>
          <p:cNvSpPr/>
          <p:nvPr/>
        </p:nvSpPr>
        <p:spPr>
          <a:xfrm>
            <a:off x="1190625" y="3538537"/>
            <a:ext cx="2506662" cy="714375"/>
          </a:xfrm>
          <a:prstGeom prst="wedgeRoundRectCallout">
            <a:avLst>
              <a:gd name="adj1" fmla="val 57670"/>
              <a:gd name="adj2" fmla="val -16132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Repeat Step 2 for the other three arrows.</a:t>
            </a:r>
            <a:endParaRPr lang="en-US" dirty="0"/>
          </a:p>
        </p:txBody>
      </p:sp>
      <p:sp>
        <p:nvSpPr>
          <p:cNvPr id="9" name="Rounded Rectangular Callout 8"/>
          <p:cNvSpPr/>
          <p:nvPr/>
        </p:nvSpPr>
        <p:spPr>
          <a:xfrm>
            <a:off x="342900" y="2709862"/>
            <a:ext cx="1752600" cy="714375"/>
          </a:xfrm>
          <a:prstGeom prst="wedgeRoundRectCallout">
            <a:avLst>
              <a:gd name="adj1" fmla="val 58899"/>
              <a:gd name="adj2" fmla="val -19332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Save All button.</a:t>
            </a:r>
            <a:endParaRPr lang="en-US" dirty="0"/>
          </a:p>
        </p:txBody>
      </p:sp>
      <p:sp>
        <p:nvSpPr>
          <p:cNvPr id="10" name="Rounded Rectangular Callout 9"/>
          <p:cNvSpPr/>
          <p:nvPr/>
        </p:nvSpPr>
        <p:spPr>
          <a:xfrm>
            <a:off x="4034542" y="885825"/>
            <a:ext cx="1704975" cy="714375"/>
          </a:xfrm>
          <a:prstGeom prst="wedgeRoundRectCallout">
            <a:avLst>
              <a:gd name="adj1" fmla="val -42888"/>
              <a:gd name="adj2" fmla="val 7734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Click this x to close the tab.</a:t>
            </a:r>
            <a:endParaRPr lang="en-US" dirty="0"/>
          </a:p>
        </p:txBody>
      </p:sp>
    </p:spTree>
    <p:extLst>
      <p:ext uri="{BB962C8B-B14F-4D97-AF65-F5344CB8AC3E}">
        <p14:creationId xmlns:p14="http://schemas.microsoft.com/office/powerpoint/2010/main" val="5959423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1" y="1095374"/>
            <a:ext cx="9668933" cy="5438775"/>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Hierarchy for Dim Product Dimension</a:t>
            </a:r>
            <a:endParaRPr lang="en-US" dirty="0"/>
          </a:p>
        </p:txBody>
      </p:sp>
      <p:sp>
        <p:nvSpPr>
          <p:cNvPr id="6" name="Rounded Rectangular Callout 5"/>
          <p:cNvSpPr/>
          <p:nvPr/>
        </p:nvSpPr>
        <p:spPr>
          <a:xfrm>
            <a:off x="5371924" y="2235196"/>
            <a:ext cx="3610151" cy="675285"/>
          </a:xfrm>
          <a:prstGeom prst="wedgeRoundRectCallout">
            <a:avLst>
              <a:gd name="adj1" fmla="val -58112"/>
              <a:gd name="adj2" fmla="val -490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Create a new hierarchy as shown and name it Product Hierarchy.</a:t>
            </a:r>
            <a:endParaRPr lang="en-US" dirty="0"/>
          </a:p>
        </p:txBody>
      </p:sp>
      <p:sp>
        <p:nvSpPr>
          <p:cNvPr id="7" name="Rounded Rectangular Callout 6"/>
          <p:cNvSpPr/>
          <p:nvPr/>
        </p:nvSpPr>
        <p:spPr>
          <a:xfrm>
            <a:off x="1219025" y="3693216"/>
            <a:ext cx="2114726" cy="675285"/>
          </a:xfrm>
          <a:prstGeom prst="wedgeRoundRectCallout">
            <a:avLst>
              <a:gd name="adj1" fmla="val 33612"/>
              <a:gd name="adj2" fmla="val -15865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all of these three attributes.</a:t>
            </a:r>
            <a:endParaRPr lang="en-US" dirty="0"/>
          </a:p>
        </p:txBody>
      </p:sp>
      <p:sp>
        <p:nvSpPr>
          <p:cNvPr id="8" name="Rounded Rectangular Callout 7"/>
          <p:cNvSpPr/>
          <p:nvPr/>
        </p:nvSpPr>
        <p:spPr>
          <a:xfrm>
            <a:off x="4276725" y="5226742"/>
            <a:ext cx="2981326" cy="1021658"/>
          </a:xfrm>
          <a:prstGeom prst="wedgeRoundRectCallout">
            <a:avLst>
              <a:gd name="adj1" fmla="val 86842"/>
              <a:gd name="adj2" fmla="val -1919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While the three attributes in Step 2 are selected, select False for this property.</a:t>
            </a:r>
            <a:endParaRPr lang="en-US" dirty="0"/>
          </a:p>
        </p:txBody>
      </p:sp>
    </p:spTree>
    <p:extLst>
      <p:ext uri="{BB962C8B-B14F-4D97-AF65-F5344CB8AC3E}">
        <p14:creationId xmlns:p14="http://schemas.microsoft.com/office/powerpoint/2010/main" val="24450616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449" y="1097360"/>
            <a:ext cx="9716205" cy="5465365"/>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Creating a Hierarchy for Dim Product Dimension (cont.)</a:t>
            </a:r>
            <a:endParaRPr lang="en-US" dirty="0"/>
          </a:p>
        </p:txBody>
      </p:sp>
      <p:sp>
        <p:nvSpPr>
          <p:cNvPr id="6" name="Rounded Rectangular Callout 5"/>
          <p:cNvSpPr/>
          <p:nvPr/>
        </p:nvSpPr>
        <p:spPr>
          <a:xfrm>
            <a:off x="5860520" y="1139128"/>
            <a:ext cx="2352851" cy="675285"/>
          </a:xfrm>
          <a:prstGeom prst="wedgeRoundRectCallout">
            <a:avLst>
              <a:gd name="adj1" fmla="val -100142"/>
              <a:gd name="adj2" fmla="val 7408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the Attribute Relationships tab.</a:t>
            </a:r>
            <a:endParaRPr lang="en-US" dirty="0"/>
          </a:p>
        </p:txBody>
      </p:sp>
      <p:sp>
        <p:nvSpPr>
          <p:cNvPr id="7" name="Rounded Rectangular Callout 6"/>
          <p:cNvSpPr/>
          <p:nvPr/>
        </p:nvSpPr>
        <p:spPr>
          <a:xfrm>
            <a:off x="6249987" y="1814413"/>
            <a:ext cx="4610276" cy="675285"/>
          </a:xfrm>
          <a:prstGeom prst="wedgeRoundRectCallout">
            <a:avLst>
              <a:gd name="adj1" fmla="val -65550"/>
              <a:gd name="adj2" fmla="val 4163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Right-click one of the relationship arrow. Select Relationship Type and then select Rigid.</a:t>
            </a:r>
            <a:endParaRPr lang="en-US" dirty="0"/>
          </a:p>
        </p:txBody>
      </p:sp>
      <p:sp>
        <p:nvSpPr>
          <p:cNvPr id="8" name="Rounded Rectangular Callout 7"/>
          <p:cNvSpPr/>
          <p:nvPr/>
        </p:nvSpPr>
        <p:spPr>
          <a:xfrm>
            <a:off x="1685925" y="3530997"/>
            <a:ext cx="2506662" cy="714375"/>
          </a:xfrm>
          <a:prstGeom prst="wedgeRoundRectCallout">
            <a:avLst>
              <a:gd name="adj1" fmla="val 43990"/>
              <a:gd name="adj2" fmla="val -19465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Repeat Step 2 for the other arrow.</a:t>
            </a:r>
            <a:endParaRPr lang="en-US" dirty="0"/>
          </a:p>
        </p:txBody>
      </p:sp>
      <p:sp>
        <p:nvSpPr>
          <p:cNvPr id="9" name="Rounded Rectangular Callout 8"/>
          <p:cNvSpPr/>
          <p:nvPr/>
        </p:nvSpPr>
        <p:spPr>
          <a:xfrm>
            <a:off x="342900" y="2709862"/>
            <a:ext cx="1752600" cy="714375"/>
          </a:xfrm>
          <a:prstGeom prst="wedgeRoundRectCallout">
            <a:avLst>
              <a:gd name="adj1" fmla="val 58899"/>
              <a:gd name="adj2" fmla="val -19332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Save All button.</a:t>
            </a:r>
            <a:endParaRPr lang="en-US" dirty="0"/>
          </a:p>
        </p:txBody>
      </p:sp>
      <p:sp>
        <p:nvSpPr>
          <p:cNvPr id="10" name="Rounded Rectangular Callout 9"/>
          <p:cNvSpPr/>
          <p:nvPr/>
        </p:nvSpPr>
        <p:spPr>
          <a:xfrm>
            <a:off x="3860270" y="856456"/>
            <a:ext cx="1704975" cy="714375"/>
          </a:xfrm>
          <a:prstGeom prst="wedgeRoundRectCallout">
            <a:avLst>
              <a:gd name="adj1" fmla="val -42888"/>
              <a:gd name="adj2" fmla="val 7734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Click this x to close the tab.</a:t>
            </a:r>
            <a:endParaRPr lang="en-US" dirty="0"/>
          </a:p>
        </p:txBody>
      </p:sp>
    </p:spTree>
    <p:extLst>
      <p:ext uri="{BB962C8B-B14F-4D97-AF65-F5344CB8AC3E}">
        <p14:creationId xmlns:p14="http://schemas.microsoft.com/office/powerpoint/2010/main" val="20625294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925" y="1092002"/>
            <a:ext cx="9810397" cy="5518348"/>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Relating Dimensions to Measure Groups</a:t>
            </a:r>
            <a:endParaRPr lang="en-US" dirty="0"/>
          </a:p>
        </p:txBody>
      </p:sp>
      <p:sp>
        <p:nvSpPr>
          <p:cNvPr id="6" name="Rounded Rectangular Callout 5"/>
          <p:cNvSpPr/>
          <p:nvPr/>
        </p:nvSpPr>
        <p:spPr>
          <a:xfrm>
            <a:off x="8743951" y="1771650"/>
            <a:ext cx="2928584" cy="737289"/>
          </a:xfrm>
          <a:prstGeom prst="wedgeRoundRectCallout">
            <a:avLst>
              <a:gd name="adj1" fmla="val -27643"/>
              <a:gd name="adj2" fmla="val 10449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Double-click the Max Min Manufacturing DM Cube.</a:t>
            </a:r>
            <a:endParaRPr lang="en-US" dirty="0"/>
          </a:p>
        </p:txBody>
      </p:sp>
      <p:sp>
        <p:nvSpPr>
          <p:cNvPr id="7" name="Rounded Rectangular Callout 6"/>
          <p:cNvSpPr/>
          <p:nvPr/>
        </p:nvSpPr>
        <p:spPr>
          <a:xfrm>
            <a:off x="923925" y="2662822"/>
            <a:ext cx="1533525" cy="771525"/>
          </a:xfrm>
          <a:prstGeom prst="wedgeRoundRectCallout">
            <a:avLst>
              <a:gd name="adj1" fmla="val 61346"/>
              <a:gd name="adj2" fmla="val -15312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The Design tab appears.</a:t>
            </a:r>
            <a:endParaRPr lang="en-US" dirty="0"/>
          </a:p>
        </p:txBody>
      </p:sp>
      <p:sp>
        <p:nvSpPr>
          <p:cNvPr id="8" name="Rounded Rectangular Callout 7"/>
          <p:cNvSpPr/>
          <p:nvPr/>
        </p:nvSpPr>
        <p:spPr>
          <a:xfrm>
            <a:off x="2752725" y="3434347"/>
            <a:ext cx="3686175" cy="412360"/>
          </a:xfrm>
          <a:prstGeom prst="wedgeRoundRectCallout">
            <a:avLst>
              <a:gd name="adj1" fmla="val -26099"/>
              <a:gd name="adj2" fmla="val -39649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Select the Dimension Usage tab.</a:t>
            </a:r>
            <a:endParaRPr lang="en-US" dirty="0"/>
          </a:p>
        </p:txBody>
      </p:sp>
    </p:spTree>
    <p:extLst>
      <p:ext uri="{BB962C8B-B14F-4D97-AF65-F5344CB8AC3E}">
        <p14:creationId xmlns:p14="http://schemas.microsoft.com/office/powerpoint/2010/main" val="8891505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855" y="1104900"/>
            <a:ext cx="9736667" cy="5476875"/>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Relating Dimensions to Measure Groups (continued)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125" y="1104900"/>
            <a:ext cx="4157339" cy="4693275"/>
          </a:xfrm>
          <a:prstGeom prst="rect">
            <a:avLst/>
          </a:prstGeom>
        </p:spPr>
      </p:pic>
      <p:sp>
        <p:nvSpPr>
          <p:cNvPr id="7" name="Rounded Rectangular Callout 6"/>
          <p:cNvSpPr/>
          <p:nvPr/>
        </p:nvSpPr>
        <p:spPr>
          <a:xfrm>
            <a:off x="1685925" y="4151624"/>
            <a:ext cx="2679346" cy="1118694"/>
          </a:xfrm>
          <a:prstGeom prst="wedgeRoundRectCallout">
            <a:avLst>
              <a:gd name="adj1" fmla="val 73398"/>
              <a:gd name="adj2" fmla="val -2480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in an empty space and then select Add Cube Dimension…</a:t>
            </a:r>
            <a:endParaRPr lang="en-US" dirty="0"/>
          </a:p>
        </p:txBody>
      </p:sp>
      <p:sp>
        <p:nvSpPr>
          <p:cNvPr id="8" name="Rounded Rectangular Callout 7"/>
          <p:cNvSpPr/>
          <p:nvPr/>
        </p:nvSpPr>
        <p:spPr>
          <a:xfrm>
            <a:off x="5758390" y="3708426"/>
            <a:ext cx="2066573" cy="443198"/>
          </a:xfrm>
          <a:prstGeom prst="wedgeRoundRectCallout">
            <a:avLst>
              <a:gd name="adj1" fmla="val 49677"/>
              <a:gd name="adj2" fmla="val -31512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Dim Time.</a:t>
            </a:r>
            <a:endParaRPr lang="en-US" dirty="0"/>
          </a:p>
        </p:txBody>
      </p:sp>
      <p:sp>
        <p:nvSpPr>
          <p:cNvPr id="10" name="Rounded Rectangular Callout 9"/>
          <p:cNvSpPr/>
          <p:nvPr/>
        </p:nvSpPr>
        <p:spPr>
          <a:xfrm>
            <a:off x="8763352" y="3794437"/>
            <a:ext cx="1752600" cy="714375"/>
          </a:xfrm>
          <a:prstGeom prst="wedgeRoundRectCallout">
            <a:avLst>
              <a:gd name="adj1" fmla="val -46536"/>
              <a:gd name="adj2" fmla="val 13867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
        <p:nvSpPr>
          <p:cNvPr id="11" name="Rounded Rectangular Callout 10"/>
          <p:cNvSpPr/>
          <p:nvPr/>
        </p:nvSpPr>
        <p:spPr>
          <a:xfrm>
            <a:off x="250223" y="2262226"/>
            <a:ext cx="2426302" cy="732073"/>
          </a:xfrm>
          <a:prstGeom prst="wedgeRoundRectCallout">
            <a:avLst>
              <a:gd name="adj1" fmla="val 51806"/>
              <a:gd name="adj2" fmla="val 13393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Dim Time dimension should be added here.</a:t>
            </a:r>
            <a:endParaRPr lang="en-US" dirty="0"/>
          </a:p>
        </p:txBody>
      </p:sp>
    </p:spTree>
    <p:extLst>
      <p:ext uri="{BB962C8B-B14F-4D97-AF65-F5344CB8AC3E}">
        <p14:creationId xmlns:p14="http://schemas.microsoft.com/office/powerpoint/2010/main" val="2995300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723" y="981075"/>
            <a:ext cx="10058400" cy="5657850"/>
          </a:xfrm>
          <a:prstGeom prst="rect">
            <a:avLst/>
          </a:prstGeom>
        </p:spPr>
      </p:pic>
      <p:sp>
        <p:nvSpPr>
          <p:cNvPr id="5" name="Rounded Rectangular Callout 4"/>
          <p:cNvSpPr/>
          <p:nvPr/>
        </p:nvSpPr>
        <p:spPr>
          <a:xfrm>
            <a:off x="4038600" y="4248152"/>
            <a:ext cx="2695575" cy="466724"/>
          </a:xfrm>
          <a:prstGeom prst="wedgeRoundRectCallout">
            <a:avLst>
              <a:gd name="adj1" fmla="val -96905"/>
              <a:gd name="adj2" fmla="val -23983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New Project…</a:t>
            </a:r>
            <a:endParaRPr lang="en-US" dirty="0"/>
          </a:p>
        </p:txBody>
      </p:sp>
      <p:sp>
        <p:nvSpPr>
          <p:cNvPr id="6" name="Title 1"/>
          <p:cNvSpPr>
            <a:spLocks noGrp="1"/>
          </p:cNvSpPr>
          <p:nvPr>
            <p:ph type="title"/>
          </p:nvPr>
        </p:nvSpPr>
        <p:spPr>
          <a:xfrm>
            <a:off x="704850" y="144463"/>
            <a:ext cx="10515600" cy="749300"/>
          </a:xfrm>
        </p:spPr>
        <p:txBody>
          <a:bodyPr/>
          <a:lstStyle/>
          <a:p>
            <a:r>
              <a:rPr lang="en-US" sz="3200" dirty="0" smtClean="0"/>
              <a:t>Create a New Project</a:t>
            </a:r>
            <a:endParaRPr lang="en-US" dirty="0"/>
          </a:p>
        </p:txBody>
      </p:sp>
    </p:spTree>
    <p:extLst>
      <p:ext uri="{BB962C8B-B14F-4D97-AF65-F5344CB8AC3E}">
        <p14:creationId xmlns:p14="http://schemas.microsoft.com/office/powerpoint/2010/main" val="42424481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Relating Dimensions to Measure Groups (continued)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788" y="1114424"/>
            <a:ext cx="9804400" cy="5514975"/>
          </a:xfrm>
        </p:spPr>
      </p:pic>
      <p:sp>
        <p:nvSpPr>
          <p:cNvPr id="8" name="Rounded Rectangular Callout 7"/>
          <p:cNvSpPr/>
          <p:nvPr/>
        </p:nvSpPr>
        <p:spPr>
          <a:xfrm>
            <a:off x="3500965" y="4184675"/>
            <a:ext cx="2947460" cy="1273150"/>
          </a:xfrm>
          <a:prstGeom prst="wedgeRoundRectCallout">
            <a:avLst>
              <a:gd name="adj1" fmla="val 44591"/>
              <a:gd name="adj2" fmla="val -8430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this entry and then click the ellipsis (…). The Define Relationship window appears (see next slide).</a:t>
            </a:r>
            <a:endParaRPr lang="en-US" dirty="0"/>
          </a:p>
        </p:txBody>
      </p:sp>
    </p:spTree>
    <p:extLst>
      <p:ext uri="{BB962C8B-B14F-4D97-AF65-F5344CB8AC3E}">
        <p14:creationId xmlns:p14="http://schemas.microsoft.com/office/powerpoint/2010/main" val="16852361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6186" y="1825625"/>
            <a:ext cx="6719627" cy="4351338"/>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Relating Dimensions to Measure Groups (continued)</a:t>
            </a:r>
            <a:endParaRPr lang="en-US" dirty="0"/>
          </a:p>
        </p:txBody>
      </p:sp>
      <p:sp>
        <p:nvSpPr>
          <p:cNvPr id="6" name="Rounded Rectangular Callout 5"/>
          <p:cNvSpPr/>
          <p:nvPr/>
        </p:nvSpPr>
        <p:spPr>
          <a:xfrm>
            <a:off x="3619499" y="1386199"/>
            <a:ext cx="1907821" cy="439426"/>
          </a:xfrm>
          <a:prstGeom prst="wedgeRoundRectCallout">
            <a:avLst>
              <a:gd name="adj1" fmla="val 66408"/>
              <a:gd name="adj2" fmla="val 15727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Regular.</a:t>
            </a:r>
            <a:endParaRPr lang="en-US" dirty="0"/>
          </a:p>
        </p:txBody>
      </p:sp>
      <p:sp>
        <p:nvSpPr>
          <p:cNvPr id="7" name="Rounded Rectangular Callout 6"/>
          <p:cNvSpPr/>
          <p:nvPr/>
        </p:nvSpPr>
        <p:spPr>
          <a:xfrm>
            <a:off x="8837435" y="2588432"/>
            <a:ext cx="1604434" cy="443198"/>
          </a:xfrm>
          <a:prstGeom prst="wedgeRoundRectCallout">
            <a:avLst>
              <a:gd name="adj1" fmla="val -108832"/>
              <a:gd name="adj2" fmla="val 7817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Date.</a:t>
            </a:r>
            <a:endParaRPr lang="en-US" dirty="0"/>
          </a:p>
        </p:txBody>
      </p:sp>
      <p:sp>
        <p:nvSpPr>
          <p:cNvPr id="8" name="Rounded Rectangular Callout 7"/>
          <p:cNvSpPr/>
          <p:nvPr/>
        </p:nvSpPr>
        <p:spPr>
          <a:xfrm>
            <a:off x="7741665" y="4272274"/>
            <a:ext cx="1897987" cy="714375"/>
          </a:xfrm>
          <a:prstGeom prst="wedgeRoundRectCallout">
            <a:avLst>
              <a:gd name="adj1" fmla="val -32334"/>
              <a:gd name="adj2" fmla="val -7865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Select </a:t>
            </a:r>
            <a:r>
              <a:rPr lang="en-US" dirty="0" err="1" smtClean="0"/>
              <a:t>DateOfInventory</a:t>
            </a:r>
            <a:endParaRPr lang="en-US" dirty="0"/>
          </a:p>
        </p:txBody>
      </p:sp>
      <p:sp>
        <p:nvSpPr>
          <p:cNvPr id="9" name="Rounded Rectangular Callout 8"/>
          <p:cNvSpPr/>
          <p:nvPr/>
        </p:nvSpPr>
        <p:spPr>
          <a:xfrm>
            <a:off x="4343399" y="5118412"/>
            <a:ext cx="1752600" cy="714375"/>
          </a:xfrm>
          <a:prstGeom prst="wedgeRoundRectCallout">
            <a:avLst>
              <a:gd name="adj1" fmla="val 92051"/>
              <a:gd name="adj2" fmla="val 3867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OK button.</a:t>
            </a:r>
            <a:endParaRPr lang="en-US" dirty="0"/>
          </a:p>
        </p:txBody>
      </p:sp>
    </p:spTree>
    <p:extLst>
      <p:ext uri="{BB962C8B-B14F-4D97-AF65-F5344CB8AC3E}">
        <p14:creationId xmlns:p14="http://schemas.microsoft.com/office/powerpoint/2010/main" val="25525547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22" y="1066800"/>
            <a:ext cx="9685866" cy="5448300"/>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Relating Dimensions to Measure Groups (continued)</a:t>
            </a:r>
            <a:endParaRPr lang="en-US" dirty="0"/>
          </a:p>
        </p:txBody>
      </p:sp>
      <p:sp>
        <p:nvSpPr>
          <p:cNvPr id="6" name="Rounded Rectangular Callout 5"/>
          <p:cNvSpPr/>
          <p:nvPr/>
        </p:nvSpPr>
        <p:spPr>
          <a:xfrm>
            <a:off x="4652874" y="3996628"/>
            <a:ext cx="3919626" cy="689672"/>
          </a:xfrm>
          <a:prstGeom prst="wedgeRoundRectCallout">
            <a:avLst>
              <a:gd name="adj1" fmla="val -24844"/>
              <a:gd name="adj2" fmla="val -9457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Dim Time dimension and Inventory Fact measure group are now related.</a:t>
            </a:r>
            <a:endParaRPr lang="en-US" dirty="0"/>
          </a:p>
        </p:txBody>
      </p:sp>
      <p:sp>
        <p:nvSpPr>
          <p:cNvPr id="7" name="Rounded Rectangular Callout 6"/>
          <p:cNvSpPr/>
          <p:nvPr/>
        </p:nvSpPr>
        <p:spPr>
          <a:xfrm>
            <a:off x="342900" y="2709862"/>
            <a:ext cx="1752600" cy="714375"/>
          </a:xfrm>
          <a:prstGeom prst="wedgeRoundRectCallout">
            <a:avLst>
              <a:gd name="adj1" fmla="val 54551"/>
              <a:gd name="adj2" fmla="val -19999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Save All button.</a:t>
            </a:r>
            <a:endParaRPr lang="en-US" dirty="0"/>
          </a:p>
        </p:txBody>
      </p:sp>
      <p:sp>
        <p:nvSpPr>
          <p:cNvPr id="8" name="Rounded Rectangular Callout 7"/>
          <p:cNvSpPr/>
          <p:nvPr/>
        </p:nvSpPr>
        <p:spPr>
          <a:xfrm>
            <a:off x="1681074" y="4762500"/>
            <a:ext cx="6358026" cy="1333500"/>
          </a:xfrm>
          <a:prstGeom prst="wedgeRoundRectCallout">
            <a:avLst>
              <a:gd name="adj1" fmla="val -23346"/>
              <a:gd name="adj2" fmla="val -4957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At this point, we have cube definitions that exist as Extensible Markup Language (XML) definition documents. We need to deploy the cube to SQL Server Analysis Services Databases. Once we do this, we can begin querying aggregates from the cube.</a:t>
            </a:r>
            <a:endParaRPr lang="en-US" dirty="0"/>
          </a:p>
        </p:txBody>
      </p:sp>
    </p:spTree>
    <p:extLst>
      <p:ext uri="{BB962C8B-B14F-4D97-AF65-F5344CB8AC3E}">
        <p14:creationId xmlns:p14="http://schemas.microsoft.com/office/powerpoint/2010/main" val="18886390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85900"/>
            <a:ext cx="10515600" cy="4691063"/>
          </a:xfrm>
        </p:spPr>
        <p:txBody>
          <a:bodyPr>
            <a:normAutofit/>
          </a:bodyPr>
          <a:lstStyle/>
          <a:p>
            <a:r>
              <a:rPr lang="en-US" dirty="0" smtClean="0"/>
              <a:t>There are </a:t>
            </a:r>
            <a:r>
              <a:rPr lang="en-US" dirty="0" smtClean="0"/>
              <a:t>two steps before </a:t>
            </a:r>
            <a:r>
              <a:rPr lang="en-US" dirty="0" smtClean="0"/>
              <a:t>a cube </a:t>
            </a:r>
            <a:r>
              <a:rPr lang="en-US" dirty="0" smtClean="0"/>
              <a:t>become useful. </a:t>
            </a:r>
          </a:p>
          <a:p>
            <a:pPr lvl="1"/>
            <a:r>
              <a:rPr lang="en-US" dirty="0" smtClean="0"/>
              <a:t>First, we need to deploy the structures to the Analysis Services database. This step moves project’s definition from the development environment to a server environment. In the development environment, only the developer has access to the objects in the project. In the server environment, those objects are exposed to any users with the appropriate access rights</a:t>
            </a:r>
            <a:r>
              <a:rPr lang="en-US" dirty="0" smtClean="0"/>
              <a:t>.</a:t>
            </a:r>
            <a:endParaRPr lang="en-US" dirty="0" smtClean="0"/>
          </a:p>
          <a:p>
            <a:pPr lvl="1"/>
            <a:r>
              <a:rPr lang="en-US" dirty="0" smtClean="0"/>
              <a:t>Second, </a:t>
            </a:r>
            <a:r>
              <a:rPr lang="en-US" dirty="0" smtClean="0"/>
              <a:t>at the end of the deployment process, the Analysis </a:t>
            </a:r>
            <a:r>
              <a:rPr lang="en-US" dirty="0" smtClean="0"/>
              <a:t>Services </a:t>
            </a:r>
            <a:r>
              <a:rPr lang="en-US" dirty="0" smtClean="0"/>
              <a:t>database is automatically created and processed. </a:t>
            </a:r>
            <a:r>
              <a:rPr lang="en-US" dirty="0" smtClean="0"/>
              <a:t>When </a:t>
            </a:r>
            <a:r>
              <a:rPr lang="en-US" dirty="0" smtClean="0"/>
              <a:t>the </a:t>
            </a:r>
            <a:r>
              <a:rPr lang="en-US" dirty="0" smtClean="0"/>
              <a:t>Analysis Services database is processed, it reads data from its data source. Dimensions are populated with members. Measures are populated with facts. Then the aggregate for all the combinations within the dimensional hierarchy are calculated</a:t>
            </a:r>
            <a:r>
              <a:rPr lang="en-US" dirty="0" smtClean="0"/>
              <a:t>. When the processing is complete, the Analysis Services database is ready for analysis to begin.</a:t>
            </a:r>
            <a:endParaRPr lang="en-US" dirty="0"/>
          </a:p>
        </p:txBody>
      </p:sp>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Deploying and Processing Cubes</a:t>
            </a:r>
            <a:endParaRPr lang="en-US" dirty="0"/>
          </a:p>
        </p:txBody>
      </p:sp>
    </p:spTree>
    <p:extLst>
      <p:ext uri="{BB962C8B-B14F-4D97-AF65-F5344CB8AC3E}">
        <p14:creationId xmlns:p14="http://schemas.microsoft.com/office/powerpoint/2010/main" val="2155233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975" y="1102717"/>
            <a:ext cx="9740547" cy="5479058"/>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Deploying </a:t>
            </a:r>
            <a:r>
              <a:rPr lang="en-US" sz="3600" dirty="0" smtClean="0"/>
              <a:t>Cubes</a:t>
            </a:r>
            <a:endParaRPr lang="en-US" dirty="0"/>
          </a:p>
        </p:txBody>
      </p:sp>
      <p:sp>
        <p:nvSpPr>
          <p:cNvPr id="5" name="Rounded Rectangular Callout 4"/>
          <p:cNvSpPr/>
          <p:nvPr/>
        </p:nvSpPr>
        <p:spPr>
          <a:xfrm>
            <a:off x="3143426" y="2102111"/>
            <a:ext cx="3790773" cy="439426"/>
          </a:xfrm>
          <a:prstGeom prst="wedgeRoundRectCallout">
            <a:avLst>
              <a:gd name="adj1" fmla="val -68863"/>
              <a:gd name="adj2" fmla="val -1852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t>
            </a:r>
            <a:r>
              <a:rPr lang="en-US" dirty="0" smtClean="0"/>
              <a:t>PROJECT from the menu bar.</a:t>
            </a:r>
            <a:endParaRPr lang="en-US" dirty="0"/>
          </a:p>
        </p:txBody>
      </p:sp>
      <p:sp>
        <p:nvSpPr>
          <p:cNvPr id="6" name="Rounded Rectangular Callout 5"/>
          <p:cNvSpPr/>
          <p:nvPr/>
        </p:nvSpPr>
        <p:spPr>
          <a:xfrm>
            <a:off x="4010025" y="3540931"/>
            <a:ext cx="3981450" cy="992969"/>
          </a:xfrm>
          <a:prstGeom prst="wedgeRoundRectCallout">
            <a:avLst>
              <a:gd name="adj1" fmla="val -72421"/>
              <a:gd name="adj2" fmla="val 846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err="1" smtClean="0"/>
              <a:t>MaxMinManufacturingDM</a:t>
            </a:r>
            <a:r>
              <a:rPr lang="en-US" dirty="0" smtClean="0"/>
              <a:t> Properties... The Property Pages window should appear (see next slide).</a:t>
            </a:r>
            <a:endParaRPr lang="en-US" dirty="0"/>
          </a:p>
        </p:txBody>
      </p:sp>
    </p:spTree>
    <p:extLst>
      <p:ext uri="{BB962C8B-B14F-4D97-AF65-F5344CB8AC3E}">
        <p14:creationId xmlns:p14="http://schemas.microsoft.com/office/powerpoint/2010/main" val="42152991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8482" y="1825625"/>
            <a:ext cx="7255036" cy="4351338"/>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Deploying </a:t>
            </a:r>
            <a:r>
              <a:rPr lang="en-US" sz="3600" dirty="0" smtClean="0"/>
              <a:t>Cubes (continued)</a:t>
            </a:r>
            <a:endParaRPr lang="en-US" dirty="0"/>
          </a:p>
        </p:txBody>
      </p:sp>
      <p:sp>
        <p:nvSpPr>
          <p:cNvPr id="5" name="Rounded Rectangular Callout 4"/>
          <p:cNvSpPr/>
          <p:nvPr/>
        </p:nvSpPr>
        <p:spPr>
          <a:xfrm>
            <a:off x="8709194" y="2838917"/>
            <a:ext cx="3111331" cy="647234"/>
          </a:xfrm>
          <a:prstGeom prst="wedgeRoundRectCallout">
            <a:avLst>
              <a:gd name="adj1" fmla="val -61787"/>
              <a:gd name="adj2" fmla="val 1012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Enter </a:t>
            </a:r>
            <a:r>
              <a:rPr lang="en-US" dirty="0" err="1" smtClean="0"/>
              <a:t>Your</a:t>
            </a:r>
            <a:r>
              <a:rPr lang="en-US" dirty="0" err="1" smtClean="0"/>
              <a:t>C</a:t>
            </a:r>
            <a:r>
              <a:rPr lang="en-US" dirty="0" err="1" smtClean="0"/>
              <a:t>omputerName</a:t>
            </a:r>
            <a:r>
              <a:rPr lang="en-US" dirty="0"/>
              <a:t>\</a:t>
            </a:r>
            <a:r>
              <a:rPr lang="en-US" dirty="0" smtClean="0"/>
              <a:t> </a:t>
            </a:r>
            <a:r>
              <a:rPr lang="en-US" dirty="0" err="1" smtClean="0"/>
              <a:t>SQLServerInstanceName</a:t>
            </a:r>
            <a:r>
              <a:rPr lang="en-US" dirty="0" smtClean="0"/>
              <a:t>.</a:t>
            </a:r>
            <a:endParaRPr lang="en-US" dirty="0"/>
          </a:p>
        </p:txBody>
      </p:sp>
      <p:sp>
        <p:nvSpPr>
          <p:cNvPr id="6" name="Rounded Rectangular Callout 5"/>
          <p:cNvSpPr/>
          <p:nvPr/>
        </p:nvSpPr>
        <p:spPr>
          <a:xfrm>
            <a:off x="2076450" y="4162192"/>
            <a:ext cx="3200400" cy="743184"/>
          </a:xfrm>
          <a:prstGeom prst="wedgeRoundRectCallout">
            <a:avLst>
              <a:gd name="adj1" fmla="val 99446"/>
              <a:gd name="adj2" fmla="val -5232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Be sure that the database  is </a:t>
            </a:r>
            <a:r>
              <a:rPr lang="en-US" dirty="0" err="1" smtClean="0"/>
              <a:t>MaxMinManufacturingDM</a:t>
            </a:r>
            <a:r>
              <a:rPr lang="en-US" dirty="0" smtClean="0"/>
              <a:t>.</a:t>
            </a:r>
            <a:endParaRPr lang="en-US" dirty="0"/>
          </a:p>
        </p:txBody>
      </p:sp>
      <p:sp>
        <p:nvSpPr>
          <p:cNvPr id="8" name="Rounded Rectangular Callout 7"/>
          <p:cNvSpPr/>
          <p:nvPr/>
        </p:nvSpPr>
        <p:spPr>
          <a:xfrm>
            <a:off x="3276600" y="5406909"/>
            <a:ext cx="2419350" cy="441441"/>
          </a:xfrm>
          <a:prstGeom prst="wedgeRoundRectCallout">
            <a:avLst>
              <a:gd name="adj1" fmla="val 90517"/>
              <a:gd name="adj2" fmla="val -362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Click the OK button.</a:t>
            </a:r>
            <a:endParaRPr lang="en-US" dirty="0"/>
          </a:p>
        </p:txBody>
      </p:sp>
      <p:sp>
        <p:nvSpPr>
          <p:cNvPr id="9" name="Rounded Rectangular Callout 8"/>
          <p:cNvSpPr/>
          <p:nvPr/>
        </p:nvSpPr>
        <p:spPr>
          <a:xfrm>
            <a:off x="489120" y="2489375"/>
            <a:ext cx="2301706" cy="504534"/>
          </a:xfrm>
          <a:prstGeom prst="wedgeRoundRectCallout">
            <a:avLst>
              <a:gd name="adj1" fmla="val 56459"/>
              <a:gd name="adj2" fmla="val 14142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t>
            </a:r>
            <a:r>
              <a:rPr lang="en-US" dirty="0" smtClean="0"/>
              <a:t>Select Deployment.</a:t>
            </a:r>
            <a:endParaRPr lang="en-US" dirty="0"/>
          </a:p>
        </p:txBody>
      </p:sp>
    </p:spTree>
    <p:extLst>
      <p:ext uri="{BB962C8B-B14F-4D97-AF65-F5344CB8AC3E}">
        <p14:creationId xmlns:p14="http://schemas.microsoft.com/office/powerpoint/2010/main" val="11890753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655" y="990600"/>
            <a:ext cx="10058400" cy="5657850"/>
          </a:xfrm>
        </p:spPr>
      </p:pic>
      <p:sp>
        <p:nvSpPr>
          <p:cNvPr id="5" name="Rounded Rectangular Callout 4"/>
          <p:cNvSpPr/>
          <p:nvPr/>
        </p:nvSpPr>
        <p:spPr>
          <a:xfrm>
            <a:off x="3381552" y="1948174"/>
            <a:ext cx="3647898" cy="439426"/>
          </a:xfrm>
          <a:prstGeom prst="wedgeRoundRectCallout">
            <a:avLst>
              <a:gd name="adj1" fmla="val -68863"/>
              <a:gd name="adj2" fmla="val -1852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t>
            </a:r>
            <a:r>
              <a:rPr lang="en-US" dirty="0" smtClean="0"/>
              <a:t>BUILD from the menu bar.</a:t>
            </a:r>
            <a:endParaRPr lang="en-US" dirty="0"/>
          </a:p>
        </p:txBody>
      </p:sp>
      <p:sp>
        <p:nvSpPr>
          <p:cNvPr id="6" name="Rounded Rectangular Callout 5"/>
          <p:cNvSpPr/>
          <p:nvPr/>
        </p:nvSpPr>
        <p:spPr>
          <a:xfrm>
            <a:off x="2533650" y="2786419"/>
            <a:ext cx="2867025" cy="770811"/>
          </a:xfrm>
          <a:prstGeom prst="wedgeRoundRectCallout">
            <a:avLst>
              <a:gd name="adj1" fmla="val -47504"/>
              <a:gd name="adj2" fmla="val -928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smtClean="0"/>
              <a:t>Deploy </a:t>
            </a:r>
            <a:r>
              <a:rPr lang="en-US" dirty="0" err="1" smtClean="0"/>
              <a:t>MaxMinManufacturingDM</a:t>
            </a:r>
            <a:r>
              <a:rPr lang="en-US" dirty="0" smtClean="0"/>
              <a:t>.</a:t>
            </a:r>
            <a:endParaRPr lang="en-US" dirty="0"/>
          </a:p>
        </p:txBody>
      </p:sp>
      <p:sp>
        <p:nvSpPr>
          <p:cNvPr id="7"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Deploying </a:t>
            </a:r>
            <a:r>
              <a:rPr lang="en-US" sz="3600" dirty="0" smtClean="0"/>
              <a:t>Cubes (continued)</a:t>
            </a:r>
            <a:endParaRPr lang="en-US" dirty="0"/>
          </a:p>
        </p:txBody>
      </p:sp>
      <p:sp>
        <p:nvSpPr>
          <p:cNvPr id="8" name="Rounded Rectangular Callout 7"/>
          <p:cNvSpPr/>
          <p:nvPr/>
        </p:nvSpPr>
        <p:spPr>
          <a:xfrm>
            <a:off x="2905830" y="4332028"/>
            <a:ext cx="4809420" cy="1306772"/>
          </a:xfrm>
          <a:prstGeom prst="wedgeRoundRectCallout">
            <a:avLst>
              <a:gd name="adj1" fmla="val -21590"/>
              <a:gd name="adj2" fmla="val -4837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Provide the necessary credential to login to the SQL Server 2014 if prompted. After a short time, Deployment Completed Successfully message appears (see next slide).</a:t>
            </a:r>
            <a:endParaRPr lang="en-US" dirty="0"/>
          </a:p>
        </p:txBody>
      </p:sp>
    </p:spTree>
    <p:extLst>
      <p:ext uri="{BB962C8B-B14F-4D97-AF65-F5344CB8AC3E}">
        <p14:creationId xmlns:p14="http://schemas.microsoft.com/office/powerpoint/2010/main" val="16706448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650" y="1140222"/>
            <a:ext cx="9677400" cy="5443538"/>
          </a:xfrm>
        </p:spPr>
      </p:pic>
      <p:sp>
        <p:nvSpPr>
          <p:cNvPr id="4" name="Rounded Rectangular Callout 3"/>
          <p:cNvSpPr/>
          <p:nvPr/>
        </p:nvSpPr>
        <p:spPr>
          <a:xfrm>
            <a:off x="1200150" y="3602129"/>
            <a:ext cx="3495675" cy="742002"/>
          </a:xfrm>
          <a:prstGeom prst="wedgeRoundRectCallout">
            <a:avLst>
              <a:gd name="adj1" fmla="val -27357"/>
              <a:gd name="adj2" fmla="val -10427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t>
            </a:r>
            <a:r>
              <a:rPr lang="en-US" dirty="0" smtClean="0"/>
              <a:t>Successful deployment message appears after a short time.</a:t>
            </a:r>
            <a:endParaRPr lang="en-US" dirty="0"/>
          </a:p>
        </p:txBody>
      </p:sp>
      <p:sp>
        <p:nvSpPr>
          <p:cNvPr id="5" name="Rounded Rectangular Callout 4"/>
          <p:cNvSpPr/>
          <p:nvPr/>
        </p:nvSpPr>
        <p:spPr>
          <a:xfrm>
            <a:off x="3486150" y="1985770"/>
            <a:ext cx="1771650" cy="770811"/>
          </a:xfrm>
          <a:prstGeom prst="wedgeRoundRectCallout">
            <a:avLst>
              <a:gd name="adj1" fmla="val -111483"/>
              <a:gd name="adj2" fmla="val -928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a:t>
            </a:r>
            <a:r>
              <a:rPr lang="en-US" dirty="0" smtClean="0"/>
              <a:t>Click the Save All button.</a:t>
            </a:r>
            <a:endParaRPr lang="en-US" dirty="0"/>
          </a:p>
        </p:txBody>
      </p:sp>
      <p:sp>
        <p:nvSpPr>
          <p:cNvPr id="6" name="Title 1"/>
          <p:cNvSpPr txBox="1">
            <a:spLocks/>
          </p:cNvSpPr>
          <p:nvPr/>
        </p:nvSpPr>
        <p:spPr>
          <a:xfrm>
            <a:off x="838200" y="365125"/>
            <a:ext cx="10515600"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Deploying </a:t>
            </a:r>
            <a:r>
              <a:rPr lang="en-US" sz="3600" dirty="0" smtClean="0"/>
              <a:t>Cubes (continued)</a:t>
            </a:r>
            <a:endParaRPr lang="en-US" dirty="0"/>
          </a:p>
        </p:txBody>
      </p:sp>
      <p:sp>
        <p:nvSpPr>
          <p:cNvPr id="7" name="Rounded Rectangular Callout 6"/>
          <p:cNvSpPr/>
          <p:nvPr/>
        </p:nvSpPr>
        <p:spPr>
          <a:xfrm>
            <a:off x="4886325" y="3707824"/>
            <a:ext cx="4095750" cy="1924692"/>
          </a:xfrm>
          <a:prstGeom prst="wedgeRoundRectCallout">
            <a:avLst>
              <a:gd name="adj1" fmla="val -21590"/>
              <a:gd name="adj2" fmla="val -4837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To prove that the cube </a:t>
            </a:r>
            <a:r>
              <a:rPr lang="en-US" dirty="0" smtClean="0"/>
              <a:t>was deployed successfully, we need to use the SQL Server Management Studio to browse the cube in our newly created Analysis Services database. Open the SQL Server Management Studio (see next slide).</a:t>
            </a:r>
            <a:endParaRPr lang="en-US" dirty="0"/>
          </a:p>
        </p:txBody>
      </p:sp>
      <p:sp>
        <p:nvSpPr>
          <p:cNvPr id="9" name="Rounded Rectangular Callout 8"/>
          <p:cNvSpPr/>
          <p:nvPr/>
        </p:nvSpPr>
        <p:spPr>
          <a:xfrm>
            <a:off x="5848350" y="1979010"/>
            <a:ext cx="2638425" cy="770811"/>
          </a:xfrm>
          <a:prstGeom prst="wedgeRoundRectCallout">
            <a:avLst>
              <a:gd name="adj1" fmla="val 122660"/>
              <a:gd name="adj2" fmla="val -13734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a:t>
            </a:r>
            <a:r>
              <a:rPr lang="en-US" dirty="0" smtClean="0"/>
              <a:t>Click this x to close the SQL Server Data Tools.</a:t>
            </a:r>
            <a:endParaRPr lang="en-US" dirty="0"/>
          </a:p>
        </p:txBody>
      </p:sp>
    </p:spTree>
    <p:extLst>
      <p:ext uri="{BB962C8B-B14F-4D97-AF65-F5344CB8AC3E}">
        <p14:creationId xmlns:p14="http://schemas.microsoft.com/office/powerpoint/2010/main" val="22724151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23950"/>
            <a:ext cx="9992078" cy="5620544"/>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Browsing the Cube using SQL Server Management Studio</a:t>
            </a:r>
            <a:endParaRPr lang="en-US" dirty="0"/>
          </a:p>
        </p:txBody>
      </p:sp>
      <p:sp>
        <p:nvSpPr>
          <p:cNvPr id="6" name="Rounded Rectangular Callout 5"/>
          <p:cNvSpPr/>
          <p:nvPr/>
        </p:nvSpPr>
        <p:spPr>
          <a:xfrm>
            <a:off x="7966245" y="2044525"/>
            <a:ext cx="2720805" cy="485308"/>
          </a:xfrm>
          <a:prstGeom prst="wedgeRoundRectCallout">
            <a:avLst>
              <a:gd name="adj1" fmla="val -68047"/>
              <a:gd name="adj2" fmla="val 9328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Analysis Services.</a:t>
            </a:r>
            <a:endParaRPr lang="en-US" dirty="0"/>
          </a:p>
        </p:txBody>
      </p:sp>
      <p:sp>
        <p:nvSpPr>
          <p:cNvPr id="7" name="Rounded Rectangular Callout 6"/>
          <p:cNvSpPr/>
          <p:nvPr/>
        </p:nvSpPr>
        <p:spPr>
          <a:xfrm>
            <a:off x="7966245" y="3106310"/>
            <a:ext cx="2667000" cy="1020569"/>
          </a:xfrm>
          <a:prstGeom prst="wedgeRoundRectCallout">
            <a:avLst>
              <a:gd name="adj1" fmla="val -70798"/>
              <a:gd name="adj2" fmla="val -6066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Enter </a:t>
            </a:r>
            <a:r>
              <a:rPr lang="en-US" dirty="0" err="1" smtClean="0"/>
              <a:t>YourComputerName</a:t>
            </a:r>
            <a:r>
              <a:rPr lang="en-US" dirty="0" smtClean="0"/>
              <a:t>\ </a:t>
            </a:r>
            <a:r>
              <a:rPr lang="en-US" dirty="0" err="1" smtClean="0"/>
              <a:t>SQLServerInstanceName</a:t>
            </a:r>
            <a:endParaRPr lang="en-US" dirty="0"/>
          </a:p>
        </p:txBody>
      </p:sp>
      <p:sp>
        <p:nvSpPr>
          <p:cNvPr id="8" name="Rounded Rectangular Callout 7"/>
          <p:cNvSpPr/>
          <p:nvPr/>
        </p:nvSpPr>
        <p:spPr>
          <a:xfrm>
            <a:off x="7966245" y="1123950"/>
            <a:ext cx="2596980" cy="787225"/>
          </a:xfrm>
          <a:prstGeom prst="wedgeRoundRectCallout">
            <a:avLst>
              <a:gd name="adj1" fmla="val -76313"/>
              <a:gd name="adj2" fmla="val -376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t>
            </a:r>
            <a:r>
              <a:rPr lang="en-US" dirty="0" smtClean="0"/>
              <a:t>Launch the SQL Server Management Studio.</a:t>
            </a:r>
            <a:endParaRPr lang="en-US" dirty="0"/>
          </a:p>
        </p:txBody>
      </p:sp>
      <p:sp>
        <p:nvSpPr>
          <p:cNvPr id="9" name="Rounded Rectangular Callout 8"/>
          <p:cNvSpPr/>
          <p:nvPr/>
        </p:nvSpPr>
        <p:spPr>
          <a:xfrm>
            <a:off x="4118145" y="4806775"/>
            <a:ext cx="2854155" cy="485308"/>
          </a:xfrm>
          <a:prstGeom prst="wedgeRoundRectCallout">
            <a:avLst>
              <a:gd name="adj1" fmla="val -20658"/>
              <a:gd name="adj2" fmla="val -17364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a:t>
            </a:r>
            <a:r>
              <a:rPr lang="en-US" dirty="0" smtClean="0"/>
              <a:t>. Click the Connect button.</a:t>
            </a:r>
            <a:endParaRPr lang="en-US" dirty="0"/>
          </a:p>
        </p:txBody>
      </p:sp>
    </p:spTree>
    <p:extLst>
      <p:ext uri="{BB962C8B-B14F-4D97-AF65-F5344CB8AC3E}">
        <p14:creationId xmlns:p14="http://schemas.microsoft.com/office/powerpoint/2010/main" val="42623754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043781"/>
            <a:ext cx="10182225" cy="5727502"/>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Browsing the Cube using SQL Server Management Studio (cont.)</a:t>
            </a:r>
            <a:endParaRPr lang="en-US" dirty="0"/>
          </a:p>
        </p:txBody>
      </p:sp>
      <p:sp>
        <p:nvSpPr>
          <p:cNvPr id="5" name="Rounded Rectangular Callout 4"/>
          <p:cNvSpPr/>
          <p:nvPr/>
        </p:nvSpPr>
        <p:spPr>
          <a:xfrm>
            <a:off x="4019551" y="2880095"/>
            <a:ext cx="2333624" cy="1316256"/>
          </a:xfrm>
          <a:prstGeom prst="wedgeRoundRectCallout">
            <a:avLst>
              <a:gd name="adj1" fmla="val -97084"/>
              <a:gd name="adj2" fmla="val -4255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The Max Min Manufacturing DM cube was successfully deployed.</a:t>
            </a:r>
            <a:endParaRPr lang="en-US" dirty="0"/>
          </a:p>
        </p:txBody>
      </p:sp>
      <p:sp>
        <p:nvSpPr>
          <p:cNvPr id="6" name="Rounded Rectangular Callout 5"/>
          <p:cNvSpPr/>
          <p:nvPr/>
        </p:nvSpPr>
        <p:spPr>
          <a:xfrm>
            <a:off x="4019551" y="4555427"/>
            <a:ext cx="2667000" cy="1020569"/>
          </a:xfrm>
          <a:prstGeom prst="wedgeRoundRectCallout">
            <a:avLst>
              <a:gd name="adj1" fmla="val -49370"/>
              <a:gd name="adj2" fmla="val -224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Enter </a:t>
            </a:r>
            <a:r>
              <a:rPr lang="en-US" dirty="0" err="1" smtClean="0"/>
              <a:t>YourComputerName</a:t>
            </a:r>
            <a:r>
              <a:rPr lang="en-US" dirty="0" smtClean="0"/>
              <a:t>\ </a:t>
            </a:r>
            <a:r>
              <a:rPr lang="en-US" dirty="0" err="1" smtClean="0"/>
              <a:t>SQLServerInstanceName</a:t>
            </a:r>
            <a:endParaRPr lang="en-US" dirty="0"/>
          </a:p>
        </p:txBody>
      </p:sp>
      <p:sp>
        <p:nvSpPr>
          <p:cNvPr id="7" name="Rounded Rectangular Callout 6"/>
          <p:cNvSpPr/>
          <p:nvPr/>
        </p:nvSpPr>
        <p:spPr>
          <a:xfrm>
            <a:off x="4019551" y="2099143"/>
            <a:ext cx="2971800" cy="704850"/>
          </a:xfrm>
          <a:prstGeom prst="wedgeRoundRectCallout">
            <a:avLst>
              <a:gd name="adj1" fmla="val -97146"/>
              <a:gd name="adj2" fmla="val -1062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t>
            </a:r>
            <a:r>
              <a:rPr lang="en-US" dirty="0" err="1" smtClean="0"/>
              <a:t>MaxMinManufcaturingDM</a:t>
            </a:r>
            <a:r>
              <a:rPr lang="en-US" dirty="0" smtClean="0"/>
              <a:t> database was created.</a:t>
            </a:r>
            <a:endParaRPr lang="en-US" dirty="0"/>
          </a:p>
        </p:txBody>
      </p:sp>
    </p:spTree>
    <p:extLst>
      <p:ext uri="{BB962C8B-B14F-4D97-AF65-F5344CB8AC3E}">
        <p14:creationId xmlns:p14="http://schemas.microsoft.com/office/powerpoint/2010/main" val="2177918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255" y="1047750"/>
            <a:ext cx="9719733" cy="5467350"/>
          </a:xfrm>
        </p:spPr>
      </p:pic>
      <p:sp>
        <p:nvSpPr>
          <p:cNvPr id="4" name="Title 1"/>
          <p:cNvSpPr>
            <a:spLocks noGrp="1"/>
          </p:cNvSpPr>
          <p:nvPr>
            <p:ph type="title"/>
          </p:nvPr>
        </p:nvSpPr>
        <p:spPr>
          <a:xfrm>
            <a:off x="704850" y="144463"/>
            <a:ext cx="10515600" cy="749300"/>
          </a:xfrm>
        </p:spPr>
        <p:txBody>
          <a:bodyPr/>
          <a:lstStyle/>
          <a:p>
            <a:r>
              <a:rPr lang="en-US" sz="3200" dirty="0" smtClean="0"/>
              <a:t>Create a New Project (continued)</a:t>
            </a:r>
            <a:endParaRPr lang="en-US" dirty="0"/>
          </a:p>
        </p:txBody>
      </p:sp>
      <p:sp>
        <p:nvSpPr>
          <p:cNvPr id="6" name="Rounded Rectangular Callout 5"/>
          <p:cNvSpPr/>
          <p:nvPr/>
        </p:nvSpPr>
        <p:spPr>
          <a:xfrm>
            <a:off x="845255" y="3557589"/>
            <a:ext cx="2695575" cy="461961"/>
          </a:xfrm>
          <a:prstGeom prst="wedgeRoundRectCallout">
            <a:avLst>
              <a:gd name="adj1" fmla="val 25356"/>
              <a:gd name="adj2" fmla="val -22844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Analysis Services.</a:t>
            </a:r>
            <a:endParaRPr lang="en-US" dirty="0"/>
          </a:p>
        </p:txBody>
      </p:sp>
      <p:sp>
        <p:nvSpPr>
          <p:cNvPr id="7" name="Rounded Rectangular Callout 6"/>
          <p:cNvSpPr/>
          <p:nvPr/>
        </p:nvSpPr>
        <p:spPr>
          <a:xfrm>
            <a:off x="6824662" y="2371727"/>
            <a:ext cx="2233613" cy="447674"/>
          </a:xfrm>
          <a:prstGeom prst="wedgeRoundRectCallout">
            <a:avLst>
              <a:gd name="adj1" fmla="val -75984"/>
              <a:gd name="adj2" fmla="val -6691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this option.</a:t>
            </a:r>
            <a:endParaRPr lang="en-US" dirty="0"/>
          </a:p>
        </p:txBody>
      </p:sp>
      <p:sp>
        <p:nvSpPr>
          <p:cNvPr id="8" name="Rounded Rectangular Callout 7"/>
          <p:cNvSpPr/>
          <p:nvPr/>
        </p:nvSpPr>
        <p:spPr>
          <a:xfrm>
            <a:off x="6624637" y="3919541"/>
            <a:ext cx="3548063" cy="447674"/>
          </a:xfrm>
          <a:prstGeom prst="wedgeRoundRectCallout">
            <a:avLst>
              <a:gd name="adj1" fmla="val -123839"/>
              <a:gd name="adj2" fmla="val 1203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Enter </a:t>
            </a:r>
            <a:r>
              <a:rPr lang="en-US" dirty="0" err="1" smtClean="0"/>
              <a:t>MaxMinManufacturingDM</a:t>
            </a:r>
            <a:r>
              <a:rPr lang="en-US" dirty="0" smtClean="0"/>
              <a:t>.</a:t>
            </a:r>
            <a:endParaRPr lang="en-US" dirty="0"/>
          </a:p>
        </p:txBody>
      </p:sp>
      <p:sp>
        <p:nvSpPr>
          <p:cNvPr id="9" name="Rounded Rectangular Callout 8"/>
          <p:cNvSpPr/>
          <p:nvPr/>
        </p:nvSpPr>
        <p:spPr>
          <a:xfrm>
            <a:off x="8886825" y="4521202"/>
            <a:ext cx="2333625" cy="447674"/>
          </a:xfrm>
          <a:prstGeom prst="wedgeRoundRectCallout">
            <a:avLst>
              <a:gd name="adj1" fmla="val -54236"/>
              <a:gd name="adj2" fmla="val 14584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Click the OK button.</a:t>
            </a:r>
            <a:endParaRPr lang="en-US" dirty="0"/>
          </a:p>
        </p:txBody>
      </p:sp>
    </p:spTree>
    <p:extLst>
      <p:ext uri="{BB962C8B-B14F-4D97-AF65-F5344CB8AC3E}">
        <p14:creationId xmlns:p14="http://schemas.microsoft.com/office/powerpoint/2010/main" val="33648465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171" y="1124202"/>
            <a:ext cx="9772553" cy="5497061"/>
          </a:xfrm>
        </p:spPr>
      </p:pic>
      <p:sp>
        <p:nvSpPr>
          <p:cNvPr id="5" name="Rounded Rectangular Callout 4"/>
          <p:cNvSpPr/>
          <p:nvPr/>
        </p:nvSpPr>
        <p:spPr>
          <a:xfrm>
            <a:off x="4505325" y="2868162"/>
            <a:ext cx="3429000" cy="770388"/>
          </a:xfrm>
          <a:prstGeom prst="wedgeRoundRectCallout">
            <a:avLst>
              <a:gd name="adj1" fmla="val -68951"/>
              <a:gd name="adj2" fmla="val -2894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Browse. A Browse window appears (see next slide).</a:t>
            </a:r>
            <a:endParaRPr lang="en-US" dirty="0"/>
          </a:p>
        </p:txBody>
      </p:sp>
      <p:sp>
        <p:nvSpPr>
          <p:cNvPr id="6" name="Rounded Rectangular Callout 5"/>
          <p:cNvSpPr/>
          <p:nvPr/>
        </p:nvSpPr>
        <p:spPr>
          <a:xfrm>
            <a:off x="3267124" y="1701800"/>
            <a:ext cx="2600323" cy="704850"/>
          </a:xfrm>
          <a:prstGeom prst="wedgeRoundRectCallout">
            <a:avLst>
              <a:gd name="adj1" fmla="val -61935"/>
              <a:gd name="adj2" fmla="val 11370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t>
            </a:r>
            <a:r>
              <a:rPr lang="en-US" dirty="0" smtClean="0"/>
              <a:t>Right-click Max Min Manufacturing DM cube.</a:t>
            </a:r>
            <a:endParaRPr lang="en-US" dirty="0"/>
          </a:p>
        </p:txBody>
      </p:sp>
      <p:sp>
        <p:nvSpPr>
          <p:cNvPr id="7" name="Title 1"/>
          <p:cNvSpPr txBox="1">
            <a:spLocks/>
          </p:cNvSpPr>
          <p:nvPr/>
        </p:nvSpPr>
        <p:spPr>
          <a:xfrm>
            <a:off x="838200" y="365125"/>
            <a:ext cx="10515600" cy="62547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Browsing the Cube using SQL Server Management Studio (cont.)</a:t>
            </a:r>
            <a:endParaRPr lang="en-US" dirty="0"/>
          </a:p>
        </p:txBody>
      </p:sp>
    </p:spTree>
    <p:extLst>
      <p:ext uri="{BB962C8B-B14F-4D97-AF65-F5344CB8AC3E}">
        <p14:creationId xmlns:p14="http://schemas.microsoft.com/office/powerpoint/2010/main" val="6862090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72356"/>
            <a:ext cx="9877425" cy="5556052"/>
          </a:xfrm>
        </p:spPr>
      </p:pic>
      <p:sp>
        <p:nvSpPr>
          <p:cNvPr id="4" name="Rounded Rectangular Callout 3"/>
          <p:cNvSpPr/>
          <p:nvPr/>
        </p:nvSpPr>
        <p:spPr>
          <a:xfrm>
            <a:off x="1762125" y="4102100"/>
            <a:ext cx="1762126" cy="698500"/>
          </a:xfrm>
          <a:prstGeom prst="wedgeRoundRectCallout">
            <a:avLst>
              <a:gd name="adj1" fmla="val 60301"/>
              <a:gd name="adj2" fmla="val -14644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t>
            </a:r>
            <a:r>
              <a:rPr lang="en-US" dirty="0" smtClean="0"/>
              <a:t>Expand the Measures node.</a:t>
            </a:r>
            <a:endParaRPr lang="en-US" dirty="0"/>
          </a:p>
        </p:txBody>
      </p:sp>
      <p:sp>
        <p:nvSpPr>
          <p:cNvPr id="5" name="Title 1"/>
          <p:cNvSpPr txBox="1">
            <a:spLocks/>
          </p:cNvSpPr>
          <p:nvPr/>
        </p:nvSpPr>
        <p:spPr>
          <a:xfrm>
            <a:off x="838200" y="365125"/>
            <a:ext cx="10515600" cy="62547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Analyzing the Cube using SQL Server Management Studio</a:t>
            </a:r>
            <a:endParaRPr lang="en-US" dirty="0"/>
          </a:p>
        </p:txBody>
      </p:sp>
      <p:sp>
        <p:nvSpPr>
          <p:cNvPr id="7" name="Rounded Rectangular Callout 6"/>
          <p:cNvSpPr/>
          <p:nvPr/>
        </p:nvSpPr>
        <p:spPr>
          <a:xfrm>
            <a:off x="4605338" y="4451350"/>
            <a:ext cx="1676400" cy="698500"/>
          </a:xfrm>
          <a:prstGeom prst="wedgeRoundRectCallout">
            <a:avLst>
              <a:gd name="adj1" fmla="val -54294"/>
              <a:gd name="adj2" fmla="val -13826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Drag the Total Products.</a:t>
            </a:r>
            <a:endParaRPr lang="en-US" dirty="0"/>
          </a:p>
        </p:txBody>
      </p:sp>
      <p:sp>
        <p:nvSpPr>
          <p:cNvPr id="8" name="Rounded Rectangular Callout 7"/>
          <p:cNvSpPr/>
          <p:nvPr/>
        </p:nvSpPr>
        <p:spPr>
          <a:xfrm>
            <a:off x="6624637" y="4686301"/>
            <a:ext cx="2290764" cy="463549"/>
          </a:xfrm>
          <a:prstGeom prst="wedgeRoundRectCallout">
            <a:avLst>
              <a:gd name="adj1" fmla="val -24189"/>
              <a:gd name="adj2" fmla="val -12164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Drop it in this area.</a:t>
            </a:r>
            <a:endParaRPr lang="en-US" dirty="0"/>
          </a:p>
        </p:txBody>
      </p:sp>
      <p:sp>
        <p:nvSpPr>
          <p:cNvPr id="9" name="Rounded Rectangular Callout 8"/>
          <p:cNvSpPr/>
          <p:nvPr/>
        </p:nvSpPr>
        <p:spPr>
          <a:xfrm>
            <a:off x="7443786" y="3320453"/>
            <a:ext cx="2500314" cy="701675"/>
          </a:xfrm>
          <a:prstGeom prst="wedgeRoundRectCallout">
            <a:avLst>
              <a:gd name="adj1" fmla="val -79096"/>
              <a:gd name="adj2" fmla="val -2908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a:t>
            </a:r>
            <a:r>
              <a:rPr lang="en-US" dirty="0" smtClean="0"/>
              <a:t>. You should see Total Products = 10296577.</a:t>
            </a:r>
            <a:endParaRPr lang="en-US" dirty="0"/>
          </a:p>
        </p:txBody>
      </p:sp>
    </p:spTree>
    <p:extLst>
      <p:ext uri="{BB962C8B-B14F-4D97-AF65-F5344CB8AC3E}">
        <p14:creationId xmlns:p14="http://schemas.microsoft.com/office/powerpoint/2010/main" val="24916770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3180" y="1028700"/>
            <a:ext cx="10029120" cy="5641380"/>
          </a:xfrm>
        </p:spPr>
      </p:pic>
      <p:sp>
        <p:nvSpPr>
          <p:cNvPr id="5" name="Title 1"/>
          <p:cNvSpPr txBox="1">
            <a:spLocks/>
          </p:cNvSpPr>
          <p:nvPr/>
        </p:nvSpPr>
        <p:spPr>
          <a:xfrm>
            <a:off x="838200" y="365125"/>
            <a:ext cx="10515600" cy="62547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Analyzing the Cube using SQL Server Management Studio (cont.)</a:t>
            </a:r>
            <a:endParaRPr lang="en-US" dirty="0"/>
          </a:p>
        </p:txBody>
      </p:sp>
      <p:sp>
        <p:nvSpPr>
          <p:cNvPr id="6" name="Rounded Rectangular Callout 5"/>
          <p:cNvSpPr/>
          <p:nvPr/>
        </p:nvSpPr>
        <p:spPr>
          <a:xfrm>
            <a:off x="838199" y="3264892"/>
            <a:ext cx="2066925" cy="1345208"/>
          </a:xfrm>
          <a:prstGeom prst="wedgeRoundRectCallout">
            <a:avLst>
              <a:gd name="adj1" fmla="val 87177"/>
              <a:gd name="adj2" fmla="val 2482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t>
            </a:r>
            <a:r>
              <a:rPr lang="en-US" dirty="0" smtClean="0"/>
              <a:t>Expand the Dim Product node and expand the Product Hierarchy.</a:t>
            </a:r>
            <a:endParaRPr lang="en-US" dirty="0"/>
          </a:p>
        </p:txBody>
      </p:sp>
      <p:sp>
        <p:nvSpPr>
          <p:cNvPr id="7" name="Rounded Rectangular Callout 6"/>
          <p:cNvSpPr/>
          <p:nvPr/>
        </p:nvSpPr>
        <p:spPr>
          <a:xfrm>
            <a:off x="838199" y="4800600"/>
            <a:ext cx="2066925" cy="698500"/>
          </a:xfrm>
          <a:prstGeom prst="wedgeRoundRectCallout">
            <a:avLst>
              <a:gd name="adj1" fmla="val 95476"/>
              <a:gd name="adj2" fmla="val -7553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Drag the Product Type Code.</a:t>
            </a:r>
            <a:endParaRPr lang="en-US" dirty="0"/>
          </a:p>
        </p:txBody>
      </p:sp>
      <p:sp>
        <p:nvSpPr>
          <p:cNvPr id="8" name="Rounded Rectangular Callout 7"/>
          <p:cNvSpPr/>
          <p:nvPr/>
        </p:nvSpPr>
        <p:spPr>
          <a:xfrm>
            <a:off x="5862637" y="4800600"/>
            <a:ext cx="2233613" cy="933449"/>
          </a:xfrm>
          <a:prstGeom prst="wedgeRoundRectCallout">
            <a:avLst>
              <a:gd name="adj1" fmla="val -48496"/>
              <a:gd name="adj2" fmla="val -10429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Drop it in this area to the left of Total Products column.</a:t>
            </a:r>
            <a:endParaRPr lang="en-US" dirty="0"/>
          </a:p>
        </p:txBody>
      </p:sp>
      <p:sp>
        <p:nvSpPr>
          <p:cNvPr id="9" name="Rounded Rectangular Callout 8"/>
          <p:cNvSpPr/>
          <p:nvPr/>
        </p:nvSpPr>
        <p:spPr>
          <a:xfrm>
            <a:off x="8281986" y="3406178"/>
            <a:ext cx="2500314" cy="701675"/>
          </a:xfrm>
          <a:prstGeom prst="wedgeRoundRectCallout">
            <a:avLst>
              <a:gd name="adj1" fmla="val -79096"/>
              <a:gd name="adj2" fmla="val -5487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a:t>
            </a:r>
            <a:r>
              <a:rPr lang="en-US" dirty="0" smtClean="0"/>
              <a:t>. You should see two columns as shown here.</a:t>
            </a:r>
            <a:endParaRPr lang="en-US" dirty="0"/>
          </a:p>
        </p:txBody>
      </p:sp>
    </p:spTree>
    <p:extLst>
      <p:ext uri="{BB962C8B-B14F-4D97-AF65-F5344CB8AC3E}">
        <p14:creationId xmlns:p14="http://schemas.microsoft.com/office/powerpoint/2010/main" val="1834527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655" y="990600"/>
            <a:ext cx="10038645" cy="5646738"/>
          </a:xfrm>
        </p:spPr>
      </p:pic>
      <p:sp>
        <p:nvSpPr>
          <p:cNvPr id="4" name="Title 1"/>
          <p:cNvSpPr txBox="1">
            <a:spLocks/>
          </p:cNvSpPr>
          <p:nvPr/>
        </p:nvSpPr>
        <p:spPr>
          <a:xfrm>
            <a:off x="838200" y="365125"/>
            <a:ext cx="10515600" cy="62547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Analyzing the Cube using SQL Server Management Studio (cont.)</a:t>
            </a:r>
            <a:endParaRPr lang="en-US" dirty="0"/>
          </a:p>
        </p:txBody>
      </p:sp>
      <p:sp>
        <p:nvSpPr>
          <p:cNvPr id="5" name="Rounded Rectangular Callout 4"/>
          <p:cNvSpPr/>
          <p:nvPr/>
        </p:nvSpPr>
        <p:spPr>
          <a:xfrm>
            <a:off x="838200" y="3922116"/>
            <a:ext cx="2066925" cy="1345208"/>
          </a:xfrm>
          <a:prstGeom prst="wedgeRoundRectCallout">
            <a:avLst>
              <a:gd name="adj1" fmla="val 87177"/>
              <a:gd name="adj2" fmla="val 2482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t>
            </a:r>
            <a:r>
              <a:rPr lang="en-US" dirty="0" smtClean="0"/>
              <a:t>Expand the Dim Time node and expand the Date Hierarchy.</a:t>
            </a:r>
            <a:endParaRPr lang="en-US" dirty="0"/>
          </a:p>
        </p:txBody>
      </p:sp>
      <p:sp>
        <p:nvSpPr>
          <p:cNvPr id="6" name="Rounded Rectangular Callout 5"/>
          <p:cNvSpPr/>
          <p:nvPr/>
        </p:nvSpPr>
        <p:spPr>
          <a:xfrm>
            <a:off x="1236221" y="5406231"/>
            <a:ext cx="2066925" cy="434975"/>
          </a:xfrm>
          <a:prstGeom prst="wedgeRoundRectCallout">
            <a:avLst>
              <a:gd name="adj1" fmla="val 71513"/>
              <a:gd name="adj2" fmla="val -3393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Drag the Month.</a:t>
            </a:r>
            <a:endParaRPr lang="en-US" dirty="0"/>
          </a:p>
        </p:txBody>
      </p:sp>
      <p:sp>
        <p:nvSpPr>
          <p:cNvPr id="7" name="Rounded Rectangular Callout 6"/>
          <p:cNvSpPr/>
          <p:nvPr/>
        </p:nvSpPr>
        <p:spPr>
          <a:xfrm>
            <a:off x="7303294" y="1851520"/>
            <a:ext cx="2419349" cy="1209676"/>
          </a:xfrm>
          <a:prstGeom prst="wedgeRoundRectCallout">
            <a:avLst>
              <a:gd name="adj1" fmla="val -64244"/>
              <a:gd name="adj2" fmla="val 5720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Drop it between Product Type Code and Total Products columns.</a:t>
            </a:r>
            <a:endParaRPr lang="en-US" dirty="0"/>
          </a:p>
        </p:txBody>
      </p:sp>
      <p:sp>
        <p:nvSpPr>
          <p:cNvPr id="8" name="Rounded Rectangular Callout 7"/>
          <p:cNvSpPr/>
          <p:nvPr/>
        </p:nvSpPr>
        <p:spPr>
          <a:xfrm>
            <a:off x="8129586" y="4147591"/>
            <a:ext cx="2500314" cy="701675"/>
          </a:xfrm>
          <a:prstGeom prst="wedgeRoundRectCallout">
            <a:avLst>
              <a:gd name="adj1" fmla="val -58906"/>
              <a:gd name="adj2" fmla="val -13768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a:t>
            </a:r>
            <a:r>
              <a:rPr lang="en-US" dirty="0" smtClean="0"/>
              <a:t>. You should see three columns as shown here.</a:t>
            </a:r>
            <a:endParaRPr lang="en-US" dirty="0"/>
          </a:p>
        </p:txBody>
      </p:sp>
    </p:spTree>
    <p:extLst>
      <p:ext uri="{BB962C8B-B14F-4D97-AF65-F5344CB8AC3E}">
        <p14:creationId xmlns:p14="http://schemas.microsoft.com/office/powerpoint/2010/main" val="25669565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655" y="990600"/>
            <a:ext cx="10352970" cy="5823546"/>
          </a:xfrm>
        </p:spPr>
      </p:pic>
      <p:sp>
        <p:nvSpPr>
          <p:cNvPr id="5" name="Title 1"/>
          <p:cNvSpPr txBox="1">
            <a:spLocks/>
          </p:cNvSpPr>
          <p:nvPr/>
        </p:nvSpPr>
        <p:spPr>
          <a:xfrm>
            <a:off x="838200" y="365125"/>
            <a:ext cx="10515600" cy="62547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Analyzing the Cube using SQL Server Management Studio (cont.)</a:t>
            </a:r>
            <a:endParaRPr lang="en-US" dirty="0"/>
          </a:p>
        </p:txBody>
      </p:sp>
      <p:sp>
        <p:nvSpPr>
          <p:cNvPr id="7" name="Rounded Rectangular Callout 6"/>
          <p:cNvSpPr/>
          <p:nvPr/>
        </p:nvSpPr>
        <p:spPr>
          <a:xfrm>
            <a:off x="1350521" y="5076825"/>
            <a:ext cx="1830829" cy="650081"/>
          </a:xfrm>
          <a:prstGeom prst="wedgeRoundRectCallout">
            <a:avLst>
              <a:gd name="adj1" fmla="val 86600"/>
              <a:gd name="adj2" fmla="val -902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a:t>
            </a:r>
            <a:r>
              <a:rPr lang="en-US" dirty="0" smtClean="0"/>
              <a:t>. Drag the Year dimension.</a:t>
            </a:r>
            <a:endParaRPr lang="en-US" dirty="0"/>
          </a:p>
        </p:txBody>
      </p:sp>
      <p:sp>
        <p:nvSpPr>
          <p:cNvPr id="8" name="Rounded Rectangular Callout 7"/>
          <p:cNvSpPr/>
          <p:nvPr/>
        </p:nvSpPr>
        <p:spPr>
          <a:xfrm>
            <a:off x="3699272" y="1797570"/>
            <a:ext cx="1916906" cy="1209676"/>
          </a:xfrm>
          <a:prstGeom prst="wedgeRoundRectCallout">
            <a:avLst>
              <a:gd name="adj1" fmla="val 113916"/>
              <a:gd name="adj2" fmla="val 6665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a:t>
            </a:r>
            <a:r>
              <a:rPr lang="en-US" dirty="0" smtClean="0"/>
              <a:t>. Drop it between Product Type Code and Month columns.</a:t>
            </a:r>
            <a:endParaRPr lang="en-US" dirty="0"/>
          </a:p>
        </p:txBody>
      </p:sp>
      <p:sp>
        <p:nvSpPr>
          <p:cNvPr id="9" name="Rounded Rectangular Callout 8"/>
          <p:cNvSpPr/>
          <p:nvPr/>
        </p:nvSpPr>
        <p:spPr>
          <a:xfrm>
            <a:off x="6096000" y="1797570"/>
            <a:ext cx="2500314" cy="701675"/>
          </a:xfrm>
          <a:prstGeom prst="wedgeRoundRectCallout">
            <a:avLst>
              <a:gd name="adj1" fmla="val -14715"/>
              <a:gd name="adj2" fmla="val 10937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You should see four columns as shown here.</a:t>
            </a:r>
            <a:endParaRPr lang="en-US" dirty="0"/>
          </a:p>
        </p:txBody>
      </p:sp>
      <p:sp>
        <p:nvSpPr>
          <p:cNvPr id="10" name="Rounded Rectangular Callout 9"/>
          <p:cNvSpPr/>
          <p:nvPr/>
        </p:nvSpPr>
        <p:spPr>
          <a:xfrm>
            <a:off x="8718946" y="1797570"/>
            <a:ext cx="3034904" cy="3027065"/>
          </a:xfrm>
          <a:prstGeom prst="wedgeRoundRectCallout">
            <a:avLst>
              <a:gd name="adj1" fmla="val -86586"/>
              <a:gd name="adj2" fmla="val -252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In case you change your mind and want to remove the Month dimension, simply drag the Month heading off the query result until the mouse pointer includes an X and then release it. The Month dimension is then removed from the query.</a:t>
            </a:r>
            <a:endParaRPr lang="en-US" dirty="0"/>
          </a:p>
        </p:txBody>
      </p:sp>
      <p:sp>
        <p:nvSpPr>
          <p:cNvPr id="11" name="Rounded Rectangular Callout 10"/>
          <p:cNvSpPr/>
          <p:nvPr/>
        </p:nvSpPr>
        <p:spPr>
          <a:xfrm>
            <a:off x="8724898" y="5051027"/>
            <a:ext cx="2628901" cy="701675"/>
          </a:xfrm>
          <a:prstGeom prst="wedgeRoundRectCallout">
            <a:avLst>
              <a:gd name="adj1" fmla="val -19787"/>
              <a:gd name="adj2" fmla="val 4829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a:t>
            </a:r>
            <a:r>
              <a:rPr lang="en-US" dirty="0" smtClean="0"/>
              <a:t>. </a:t>
            </a:r>
            <a:r>
              <a:rPr lang="en-US" dirty="0" smtClean="0"/>
              <a:t>At this point, you have completed Tutorial 4.</a:t>
            </a:r>
            <a:endParaRPr lang="en-US" dirty="0"/>
          </a:p>
        </p:txBody>
      </p:sp>
    </p:spTree>
    <p:extLst>
      <p:ext uri="{BB962C8B-B14F-4D97-AF65-F5344CB8AC3E}">
        <p14:creationId xmlns:p14="http://schemas.microsoft.com/office/powerpoint/2010/main" val="3870467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22" y="1066800"/>
            <a:ext cx="9736666" cy="5476875"/>
          </a:xfrm>
        </p:spPr>
      </p:pic>
      <p:sp>
        <p:nvSpPr>
          <p:cNvPr id="4" name="Title 1"/>
          <p:cNvSpPr>
            <a:spLocks noGrp="1"/>
          </p:cNvSpPr>
          <p:nvPr>
            <p:ph type="title"/>
          </p:nvPr>
        </p:nvSpPr>
        <p:spPr>
          <a:xfrm>
            <a:off x="704850" y="144463"/>
            <a:ext cx="10515600" cy="749300"/>
          </a:xfrm>
        </p:spPr>
        <p:txBody>
          <a:bodyPr/>
          <a:lstStyle/>
          <a:p>
            <a:r>
              <a:rPr lang="en-US" sz="3200" dirty="0" smtClean="0"/>
              <a:t>Create a New Data Source</a:t>
            </a:r>
            <a:endParaRPr lang="en-US" dirty="0"/>
          </a:p>
        </p:txBody>
      </p:sp>
      <p:sp>
        <p:nvSpPr>
          <p:cNvPr id="7" name="Rounded Rectangular Callout 6"/>
          <p:cNvSpPr/>
          <p:nvPr/>
        </p:nvSpPr>
        <p:spPr>
          <a:xfrm>
            <a:off x="4648201" y="1554165"/>
            <a:ext cx="3332868" cy="703260"/>
          </a:xfrm>
          <a:prstGeom prst="wedgeRoundRectCallout">
            <a:avLst>
              <a:gd name="adj1" fmla="val 54076"/>
              <a:gd name="adj2" fmla="val 10501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Data Sources folder and select New Data Source…</a:t>
            </a:r>
            <a:endParaRPr lang="en-US" dirty="0"/>
          </a:p>
        </p:txBody>
      </p:sp>
    </p:spTree>
    <p:extLst>
      <p:ext uri="{BB962C8B-B14F-4D97-AF65-F5344CB8AC3E}">
        <p14:creationId xmlns:p14="http://schemas.microsoft.com/office/powerpoint/2010/main" val="33774154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255" y="1047750"/>
            <a:ext cx="9753600" cy="5486400"/>
          </a:xfrm>
        </p:spPr>
      </p:pic>
      <p:sp>
        <p:nvSpPr>
          <p:cNvPr id="5" name="Title 1"/>
          <p:cNvSpPr>
            <a:spLocks noGrp="1"/>
          </p:cNvSpPr>
          <p:nvPr>
            <p:ph type="title"/>
          </p:nvPr>
        </p:nvSpPr>
        <p:spPr>
          <a:xfrm>
            <a:off x="704850" y="144463"/>
            <a:ext cx="10515600" cy="749300"/>
          </a:xfrm>
        </p:spPr>
        <p:txBody>
          <a:bodyPr/>
          <a:lstStyle/>
          <a:p>
            <a:r>
              <a:rPr lang="en-US" sz="3200" dirty="0" smtClean="0"/>
              <a:t>Create a New Data Source (continued)</a:t>
            </a:r>
            <a:endParaRPr lang="en-US" dirty="0"/>
          </a:p>
        </p:txBody>
      </p:sp>
      <p:sp>
        <p:nvSpPr>
          <p:cNvPr id="6" name="Rounded Rectangular Callout 5"/>
          <p:cNvSpPr/>
          <p:nvPr/>
        </p:nvSpPr>
        <p:spPr>
          <a:xfrm>
            <a:off x="2369255" y="4071939"/>
            <a:ext cx="2695575" cy="461961"/>
          </a:xfrm>
          <a:prstGeom prst="wedgeRoundRectCallout">
            <a:avLst>
              <a:gd name="adj1" fmla="val 68466"/>
              <a:gd name="adj2" fmla="val 15712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Next button.</a:t>
            </a:r>
            <a:endParaRPr lang="en-US" dirty="0"/>
          </a:p>
        </p:txBody>
      </p:sp>
    </p:spTree>
    <p:extLst>
      <p:ext uri="{BB962C8B-B14F-4D97-AF65-F5344CB8AC3E}">
        <p14:creationId xmlns:p14="http://schemas.microsoft.com/office/powerpoint/2010/main" val="889304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175" y="1108635"/>
            <a:ext cx="5613124" cy="4944503"/>
          </a:xfrm>
        </p:spPr>
      </p:pic>
      <p:sp>
        <p:nvSpPr>
          <p:cNvPr id="4" name="Title 1"/>
          <p:cNvSpPr>
            <a:spLocks noGrp="1"/>
          </p:cNvSpPr>
          <p:nvPr>
            <p:ph type="title"/>
          </p:nvPr>
        </p:nvSpPr>
        <p:spPr>
          <a:xfrm>
            <a:off x="704850" y="144463"/>
            <a:ext cx="10515600" cy="749300"/>
          </a:xfrm>
        </p:spPr>
        <p:txBody>
          <a:bodyPr/>
          <a:lstStyle/>
          <a:p>
            <a:r>
              <a:rPr lang="en-US" sz="3200" dirty="0" smtClean="0"/>
              <a:t>Create a New Data Source (continued)</a:t>
            </a:r>
            <a:endParaRPr lang="en-US" dirty="0"/>
          </a:p>
        </p:txBody>
      </p:sp>
      <p:sp>
        <p:nvSpPr>
          <p:cNvPr id="6" name="Rounded Rectangular Callout 5"/>
          <p:cNvSpPr/>
          <p:nvPr/>
        </p:nvSpPr>
        <p:spPr>
          <a:xfrm>
            <a:off x="619125" y="3662364"/>
            <a:ext cx="3990975" cy="976311"/>
          </a:xfrm>
          <a:prstGeom prst="wedgeRoundRectCallout">
            <a:avLst>
              <a:gd name="adj1" fmla="val 26098"/>
              <a:gd name="adj2" fmla="val -11055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the </a:t>
            </a:r>
            <a:r>
              <a:rPr lang="en-US" dirty="0" err="1" smtClean="0"/>
              <a:t>MaxMinManufacturingDM</a:t>
            </a:r>
            <a:r>
              <a:rPr lang="en-US" dirty="0" smtClean="0"/>
              <a:t> connection that you created in the previous Tutorial.</a:t>
            </a:r>
            <a:endParaRPr lang="en-US" dirty="0"/>
          </a:p>
        </p:txBody>
      </p:sp>
      <p:sp>
        <p:nvSpPr>
          <p:cNvPr id="7" name="Rounded Rectangular Callout 6"/>
          <p:cNvSpPr/>
          <p:nvPr/>
        </p:nvSpPr>
        <p:spPr>
          <a:xfrm>
            <a:off x="5772150" y="4281489"/>
            <a:ext cx="2695575" cy="461961"/>
          </a:xfrm>
          <a:prstGeom prst="wedgeRoundRectCallout">
            <a:avLst>
              <a:gd name="adj1" fmla="val -74290"/>
              <a:gd name="adj2" fmla="val 19424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Next button.</a:t>
            </a:r>
            <a:endParaRPr lang="en-US" dirty="0"/>
          </a:p>
        </p:txBody>
      </p:sp>
    </p:spTree>
    <p:extLst>
      <p:ext uri="{BB962C8B-B14F-4D97-AF65-F5344CB8AC3E}">
        <p14:creationId xmlns:p14="http://schemas.microsoft.com/office/powerpoint/2010/main" val="17233821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2987</Words>
  <Application>Microsoft Office PowerPoint</Application>
  <PresentationFormat>Widescreen</PresentationFormat>
  <Paragraphs>264</Paragraphs>
  <Slides>64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Calibri Light</vt:lpstr>
      <vt:lpstr>Office Theme</vt:lpstr>
      <vt:lpstr>Creating a Cube from the Maximum Miniatures Manufacturing Data Mart  This Tutorial is based on the Learn By Doing Exercises in Chapter 9 of Brian Larson’s Book: Delivering Business Intelligence with Microsoft SQL Server 2012, 3rd edition.</vt:lpstr>
      <vt:lpstr>The Purpose of this Tutorial </vt:lpstr>
      <vt:lpstr>MaxMinManufacturingDM Data Mart Schema</vt:lpstr>
      <vt:lpstr>Run the SQL Server Data Tools as Administrator</vt:lpstr>
      <vt:lpstr>Create a New Project</vt:lpstr>
      <vt:lpstr>Create a New Project (continued)</vt:lpstr>
      <vt:lpstr>Create a New Data Source</vt:lpstr>
      <vt:lpstr>Create a New Data Source (continued)</vt:lpstr>
      <vt:lpstr>Create a New Data Source (continued)</vt:lpstr>
      <vt:lpstr>Create a New Data Source (continued)</vt:lpstr>
      <vt:lpstr>Create a New Data Source View</vt:lpstr>
      <vt:lpstr>Create a New Data Source View (continued)</vt:lpstr>
      <vt:lpstr>Create a New Data Source View (continued)</vt:lpstr>
      <vt:lpstr>Create a New Data Source View (continued)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Measures and Measure Groups</vt:lpstr>
      <vt:lpstr>Working with Measures and Measure Groups (cont.)</vt:lpstr>
      <vt:lpstr>Working with Measures and Measure Groups (cont.)</vt:lpstr>
      <vt:lpstr>Working with Measures and Measure Groups (cont.)</vt:lpstr>
      <vt:lpstr>Working with Measures and Measure Groups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the Maximum Miniatures Manufacturing Data Mart using the SQL Server Management Studio</dc:title>
  <dc:creator>myultrabook</dc:creator>
  <cp:lastModifiedBy>myultrabook</cp:lastModifiedBy>
  <cp:revision>144</cp:revision>
  <dcterms:created xsi:type="dcterms:W3CDTF">2015-08-18T18:53:24Z</dcterms:created>
  <dcterms:modified xsi:type="dcterms:W3CDTF">2015-09-29T03:19:47Z</dcterms:modified>
</cp:coreProperties>
</file>